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92" r:id="rId15"/>
    <p:sldId id="293" r:id="rId16"/>
    <p:sldId id="269" r:id="rId17"/>
    <p:sldId id="294" r:id="rId18"/>
    <p:sldId id="295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89" r:id="rId27"/>
    <p:sldId id="290" r:id="rId28"/>
    <p:sldId id="291" r:id="rId29"/>
    <p:sldId id="277" r:id="rId30"/>
    <p:sldId id="278" r:id="rId31"/>
    <p:sldId id="285" r:id="rId32"/>
    <p:sldId id="286" r:id="rId33"/>
    <p:sldId id="287" r:id="rId34"/>
    <p:sldId id="288" r:id="rId35"/>
    <p:sldId id="279" r:id="rId36"/>
    <p:sldId id="280" r:id="rId37"/>
    <p:sldId id="281" r:id="rId38"/>
    <p:sldId id="282" r:id="rId39"/>
    <p:sldId id="283" r:id="rId40"/>
    <p:sldId id="284" r:id="rId41"/>
    <p:sldId id="296" r:id="rId42"/>
    <p:sldId id="297" r:id="rId43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62" d="100"/>
          <a:sy n="162" d="100"/>
        </p:scale>
        <p:origin x="138" y="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D79B7-9D70-4303-8534-F8CB24B29737}" type="datetimeFigureOut">
              <a:rPr lang="pl-PL" smtClean="0"/>
              <a:pPr/>
              <a:t>11.06.2020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956A7-D211-49E7-9B8F-993AE16AC3A7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D79B7-9D70-4303-8534-F8CB24B29737}" type="datetimeFigureOut">
              <a:rPr lang="pl-PL" smtClean="0"/>
              <a:pPr/>
              <a:t>11.06.2020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956A7-D211-49E7-9B8F-993AE16AC3A7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D79B7-9D70-4303-8534-F8CB24B29737}" type="datetimeFigureOut">
              <a:rPr lang="pl-PL" smtClean="0"/>
              <a:pPr/>
              <a:t>11.06.2020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956A7-D211-49E7-9B8F-993AE16AC3A7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D79B7-9D70-4303-8534-F8CB24B29737}" type="datetimeFigureOut">
              <a:rPr lang="pl-PL" smtClean="0"/>
              <a:pPr/>
              <a:t>11.06.2020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956A7-D211-49E7-9B8F-993AE16AC3A7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D79B7-9D70-4303-8534-F8CB24B29737}" type="datetimeFigureOut">
              <a:rPr lang="pl-PL" smtClean="0"/>
              <a:pPr/>
              <a:t>11.06.2020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956A7-D211-49E7-9B8F-993AE16AC3A7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D79B7-9D70-4303-8534-F8CB24B29737}" type="datetimeFigureOut">
              <a:rPr lang="pl-PL" smtClean="0"/>
              <a:pPr/>
              <a:t>11.06.2020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956A7-D211-49E7-9B8F-993AE16AC3A7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D79B7-9D70-4303-8534-F8CB24B29737}" type="datetimeFigureOut">
              <a:rPr lang="pl-PL" smtClean="0"/>
              <a:pPr/>
              <a:t>11.06.2020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956A7-D211-49E7-9B8F-993AE16AC3A7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D79B7-9D70-4303-8534-F8CB24B29737}" type="datetimeFigureOut">
              <a:rPr lang="pl-PL" smtClean="0"/>
              <a:pPr/>
              <a:t>11.06.2020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956A7-D211-49E7-9B8F-993AE16AC3A7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D79B7-9D70-4303-8534-F8CB24B29737}" type="datetimeFigureOut">
              <a:rPr lang="pl-PL" smtClean="0"/>
              <a:pPr/>
              <a:t>11.06.2020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956A7-D211-49E7-9B8F-993AE16AC3A7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D79B7-9D70-4303-8534-F8CB24B29737}" type="datetimeFigureOut">
              <a:rPr lang="pl-PL" smtClean="0"/>
              <a:pPr/>
              <a:t>11.06.2020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956A7-D211-49E7-9B8F-993AE16AC3A7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D79B7-9D70-4303-8534-F8CB24B29737}" type="datetimeFigureOut">
              <a:rPr lang="pl-PL" smtClean="0"/>
              <a:pPr/>
              <a:t>11.06.2020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956A7-D211-49E7-9B8F-993AE16AC3A7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9D79B7-9D70-4303-8534-F8CB24B29737}" type="datetimeFigureOut">
              <a:rPr lang="pl-PL" smtClean="0"/>
              <a:pPr/>
              <a:t>11.06.2020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7956A7-D211-49E7-9B8F-993AE16AC3A7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Bibliotekarz%202\Documents\Lapbook\Film%20Szymon%20Garczarczyk%20Unia%20Europejska.mp4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Bibliotekarz%202\Documents\Lapbook\Film%20Milena%20Jaksik%20klasa%208b.mp4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FRROpc1X7VU" TargetMode="External"/><Relationship Id="rId2" Type="http://schemas.openxmlformats.org/officeDocument/2006/relationships/hyperlink" Target="https://www.youtube.com/watch?v=-YghqFOiGBw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kreatywnapedagogika.wordpress.com/2017/02/28/lapbook-dla-kazdego/" TargetMode="Externa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Bibliotekarz%202\Documents\Lapbook\Film%20Szymon%20Garczarczyk%20klasa%205b.mp4" TargetMode="Externa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714348" y="1071546"/>
            <a:ext cx="7772400" cy="2528904"/>
          </a:xfr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/>
          <a:lstStyle/>
          <a:p>
            <a:r>
              <a:rPr lang="pl-PL" b="1" dirty="0" smtClean="0">
                <a:solidFill>
                  <a:schemeClr val="accent2">
                    <a:lumMod val="50000"/>
                  </a:schemeClr>
                </a:solidFill>
              </a:rPr>
              <a:t>PROJEKT:</a:t>
            </a:r>
            <a:r>
              <a:rPr lang="pl-PL" b="1" dirty="0" smtClean="0"/>
              <a:t> </a:t>
            </a:r>
            <a:r>
              <a:rPr lang="pl-PL" b="1" i="1" dirty="0" smtClean="0">
                <a:solidFill>
                  <a:schemeClr val="accent3">
                    <a:lumMod val="50000"/>
                  </a:schemeClr>
                </a:solidFill>
              </a:rPr>
              <a:t>NASI PATRONI – TWORZYMY LAPBOOKI</a:t>
            </a:r>
            <a:endParaRPr lang="pl-PL" b="1" i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/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85000" lnSpcReduction="20000"/>
          </a:bodyPr>
          <a:lstStyle/>
          <a:p>
            <a:r>
              <a:rPr lang="pl-PL" b="1" i="1" dirty="0" smtClean="0">
                <a:solidFill>
                  <a:schemeClr val="accent3">
                    <a:lumMod val="50000"/>
                  </a:schemeClr>
                </a:solidFill>
              </a:rPr>
              <a:t>Zespół Placówek Oświatowych im. Unii Europejskiej w Boronowie oraz Sobotnia Szkoła Języka Polskiego przy Ośrodku Kultury Polskiej im. Karola Wojtyły w Dnieprze na Ukrainie</a:t>
            </a:r>
            <a:endParaRPr lang="pl-PL" b="1" i="1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11156"/>
          </a:xfr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pl-PL" sz="2800" dirty="0" smtClean="0"/>
              <a:t>Szkoła polonijna</a:t>
            </a:r>
            <a:endParaRPr lang="pl-PL" sz="2800" dirty="0"/>
          </a:p>
        </p:txBody>
      </p:sp>
      <p:pic>
        <p:nvPicPr>
          <p:cNvPr id="5" name="Symbol zastępczy zawartości 4" descr="Szkoła polonijna Dniepr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857224" y="1571612"/>
            <a:ext cx="3394472" cy="4525963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9" name="Symbol zastępczy zawartości 8" descr="Szkoła polonijna Dniepr (2)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970264" y="1600200"/>
            <a:ext cx="3394472" cy="4525963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pl-PL" dirty="0" smtClean="0"/>
              <a:t>Dzień Europy w Dnieprze na Ukrainie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>
              <a:buNone/>
            </a:pPr>
            <a:r>
              <a:rPr lang="pl-PL" dirty="0" smtClean="0"/>
              <a:t>W trzecią sobotę maja na Ukrainie obchodzono Dzień Europy. To państwowe święto od 2003 roku jest obchodzone z obowiązkową organizacją </a:t>
            </a:r>
            <a:r>
              <a:rPr lang="pl-PL" dirty="0" err="1" smtClean="0"/>
              <a:t>euromiasteczek</a:t>
            </a:r>
            <a:r>
              <a:rPr lang="pl-PL" dirty="0" smtClean="0"/>
              <a:t> w miejskich parkach, gdzie przedstawia się kulturę i tradycje krajów członkowskich Unii Europejskiej.</a:t>
            </a:r>
          </a:p>
          <a:p>
            <a:pPr marL="0" indent="0">
              <a:buNone/>
            </a:pPr>
            <a:r>
              <a:rPr lang="pl-PL" dirty="0" smtClean="0"/>
              <a:t>Ukraina nie jest krajem Unii Europejskiej, lecz aktywnie świętuje  ten dzień.</a:t>
            </a:r>
          </a:p>
          <a:p>
            <a:endParaRPr lang="pl-PL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71472" y="285728"/>
            <a:ext cx="8229600" cy="1143000"/>
          </a:xfr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pl-PL" dirty="0" smtClean="0">
                <a:solidFill>
                  <a:schemeClr val="bg1"/>
                </a:solidFill>
              </a:rPr>
              <a:t>Obchody Dnia Europy na Ukrainie sprzed kwarantanny</a:t>
            </a:r>
            <a:endParaRPr lang="pl-PL" dirty="0">
              <a:solidFill>
                <a:schemeClr val="bg1"/>
              </a:solidFill>
            </a:endParaRPr>
          </a:p>
        </p:txBody>
      </p:sp>
      <p:pic>
        <p:nvPicPr>
          <p:cNvPr id="1026" name="Picture 2" descr="C:\Users\uzytkownik29\Pictures\976709_635300996481074_1823315411_o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2121" y="1928802"/>
            <a:ext cx="3929090" cy="392909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027" name="Picture 3" descr="C:\Users\uzytkownik29\Pictures\964461_635301119814395_1329003135_o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47435" y="1928802"/>
            <a:ext cx="3714776" cy="392909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pl-PL" sz="1800" dirty="0" smtClean="0"/>
              <a:t>Uczniowie Zespołu Placówek Oświatowych im. Unii Europejskiej wykonali teczki przedstawiające patrona. Dzień Unii Europejskiej jest corocznie obchodzony 9 maja.</a:t>
            </a:r>
            <a:br>
              <a:rPr lang="pl-PL" sz="1800" dirty="0" smtClean="0"/>
            </a:br>
            <a:r>
              <a:rPr lang="pl-PL" sz="1800" dirty="0" smtClean="0"/>
              <a:t>Poniższa praca została wykonana przez  Milenę </a:t>
            </a:r>
            <a:r>
              <a:rPr lang="pl-PL" sz="1800" dirty="0" err="1" smtClean="0"/>
              <a:t>Jaksik</a:t>
            </a:r>
            <a:r>
              <a:rPr lang="pl-PL" sz="1800" dirty="0" smtClean="0"/>
              <a:t> z klasy 8b</a:t>
            </a:r>
            <a:endParaRPr lang="pl-PL" sz="1800" dirty="0"/>
          </a:p>
        </p:txBody>
      </p:sp>
      <p:pic>
        <p:nvPicPr>
          <p:cNvPr id="9" name="Symbol zastępczy zawartości 8" descr="Milena Jaksik klasa 8b Unia Europejska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1988840"/>
            <a:ext cx="4038600" cy="39604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Symbol zastępczy zawartości 9" descr="Milena Jaksik klasa 8b Unia Europejska (2)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8200" y="1988840"/>
            <a:ext cx="4038600" cy="38884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pl-PL" sz="2800" dirty="0" smtClean="0"/>
              <a:t>Praca Szymona Garczarczyka z klasy 5b</a:t>
            </a:r>
            <a:endParaRPr lang="pl-PL" sz="2800" dirty="0"/>
          </a:p>
        </p:txBody>
      </p:sp>
      <p:pic>
        <p:nvPicPr>
          <p:cNvPr id="6" name="Symbol zastępczy zawartości 5" descr="Szymon Garczarczyk klasa 5b Unia Europejska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4718495" y="1991323"/>
            <a:ext cx="4464497" cy="359543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Symbol zastępczy zawartości 7" descr="Szymon Garczarczyk klasa 5b (3) Unia Europejska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457200" y="1484784"/>
            <a:ext cx="4038600" cy="46085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pl-PL" sz="2800" dirty="0" smtClean="0"/>
              <a:t>Szymon Garczarczyk klasa 5b</a:t>
            </a:r>
            <a:endParaRPr lang="pl-PL" sz="2800" dirty="0"/>
          </a:p>
        </p:txBody>
      </p:sp>
      <p:pic>
        <p:nvPicPr>
          <p:cNvPr id="4" name="Symbol zastępczy zawartości 3" descr="Szymon Garczarczyk klasa 5b (2) Unia Europejska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19672" y="1196752"/>
            <a:ext cx="6034617" cy="492941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11156"/>
          </a:xfr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pl-PL" sz="2800" dirty="0" smtClean="0"/>
              <a:t>Kuba Aleksy klasa 4</a:t>
            </a:r>
            <a:endParaRPr lang="pl-PL" sz="2800" dirty="0"/>
          </a:p>
        </p:txBody>
      </p:sp>
      <p:pic>
        <p:nvPicPr>
          <p:cNvPr id="6" name="Symbol zastępczy zawartości 5" descr="Kuba Aleksy klasa 4 Unia Europejska (6)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779264" y="1714487"/>
            <a:ext cx="3308756" cy="4411675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8" name="Symbol zastępczy zawartości 7" descr="Kuba Aleksy klasa 4 Unia Europejska (4)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 rot="-5460000">
            <a:off x="4376526" y="2197244"/>
            <a:ext cx="4357053" cy="3252423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pl-PL" sz="2800" dirty="0" smtClean="0"/>
              <a:t>Kuba Aleksy klasa 4</a:t>
            </a:r>
            <a:endParaRPr lang="pl-PL" sz="2800" dirty="0"/>
          </a:p>
        </p:txBody>
      </p:sp>
      <p:pic>
        <p:nvPicPr>
          <p:cNvPr id="5" name="Symbol zastępczy zawartości 4" descr="Kuba Aleksy klasa 4 Unia Europejska (5)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 rot="16260000">
            <a:off x="233168" y="1824807"/>
            <a:ext cx="4573940" cy="395858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Symbol zastępczy zawartości 6" descr="Kuba Aleksy klasa 4 Unia Europejska (7)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860032" y="1484784"/>
            <a:ext cx="3778200" cy="456937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pl-PL" sz="2800" dirty="0" smtClean="0"/>
              <a:t>Kuba Aleksy klasa 4</a:t>
            </a:r>
            <a:endParaRPr lang="pl-PL" sz="2800" dirty="0"/>
          </a:p>
        </p:txBody>
      </p:sp>
      <p:pic>
        <p:nvPicPr>
          <p:cNvPr id="5" name="Symbol zastępczy zawartości 4" descr="Kuba Aleksy klasa 4 Unia Europejska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 rot="-5400000">
            <a:off x="138423" y="2029930"/>
            <a:ext cx="4253681" cy="345142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Symbol zastępczy zawartości 5" descr="Kuba Aleksy klasa 4 Unia Europejska (2)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 rot="-5400000">
            <a:off x="4178140" y="1878645"/>
            <a:ext cx="4253681" cy="375399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143000"/>
          </a:xfr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pl-PL" sz="2800" dirty="0" smtClean="0"/>
              <a:t>Szymon Garczarczyk z klasy 5b przedstawił swoją teczkę za pomocą filmiku - relacji</a:t>
            </a:r>
            <a:endParaRPr lang="pl-PL" sz="2800" dirty="0"/>
          </a:p>
        </p:txBody>
      </p:sp>
      <p:pic>
        <p:nvPicPr>
          <p:cNvPr id="4" name="Film Szymon Garczarczyk Unia Europejska.mp4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899592" y="1916832"/>
            <a:ext cx="7416824" cy="39604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00034" y="357166"/>
            <a:ext cx="8186766" cy="1060472"/>
          </a:xfr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pl-PL" sz="2200" b="1" i="1" smtClean="0"/>
              <a:t/>
            </a:r>
            <a:br>
              <a:rPr lang="pl-PL" sz="2200" b="1" i="1" smtClean="0"/>
            </a:br>
            <a:r>
              <a:rPr lang="pl-PL" sz="2200" b="1" i="1" smtClean="0"/>
              <a:t/>
            </a:r>
            <a:br>
              <a:rPr lang="pl-PL" sz="2200" b="1" i="1" smtClean="0"/>
            </a:br>
            <a:r>
              <a:rPr lang="pl-PL" sz="2200" b="1" i="1" smtClean="0">
                <a:solidFill>
                  <a:schemeClr val="accent2">
                    <a:lumMod val="50000"/>
                  </a:schemeClr>
                </a:solidFill>
              </a:rPr>
              <a:t>Wspólny </a:t>
            </a:r>
            <a:r>
              <a:rPr lang="pl-PL" sz="2200" b="1" i="1" dirty="0" smtClean="0">
                <a:solidFill>
                  <a:schemeClr val="accent2">
                    <a:lumMod val="50000"/>
                  </a:schemeClr>
                </a:solidFill>
              </a:rPr>
              <a:t>projekt tworzenia teczek tematycznych na temat Unii Europejskiej oraz papieża Jana Pawła II z okazji 100 rocznicy urodzin w ramach projektu Szkoła 6.0</a:t>
            </a:r>
            <a:r>
              <a:rPr lang="pl-PL" b="1" i="1" dirty="0" smtClean="0"/>
              <a:t/>
            </a:r>
            <a:br>
              <a:rPr lang="pl-PL" b="1" i="1" dirty="0" smtClean="0"/>
            </a:b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pl-PL" dirty="0"/>
              <a:t>Maj to jest miesiąc, w którym uczniowie i nauczyciele Zespołu Placówek Oświatowych im. Unii Europejskiej w Boronowie obchodzą Dzień Patrona. 18 maja 2020 roku to również bardzo ważna data – to 100 rocznica urodzin Jana Pawła II. </a:t>
            </a:r>
            <a:r>
              <a:rPr lang="pl-PL" dirty="0" smtClean="0"/>
              <a:t>Papież Polak to również patron współpracującej z naszą szkołą Sobotniej Szkoły Języka Polskiego przy Ośrodku Kultury Polskiej im. Karola Wojtyły na Ukrainie, która właśnie 18 maja rozpoczyna rok Jana Pawła II w Dnieprze pod hasłem „Karol Wojtyła – Człowiek Świata”. </a:t>
            </a:r>
          </a:p>
          <a:p>
            <a:pPr marL="0" indent="0">
              <a:buNone/>
            </a:pPr>
            <a:r>
              <a:rPr lang="pl-PL" dirty="0"/>
              <a:t/>
            </a:r>
            <a:br>
              <a:rPr lang="pl-PL" dirty="0"/>
            </a:br>
            <a:r>
              <a:rPr lang="pl-PL" dirty="0"/>
              <a:t>W związku z tym </a:t>
            </a:r>
            <a:r>
              <a:rPr lang="pl-PL" dirty="0" smtClean="0"/>
              <a:t>uczniowie szkół partnerskich zaangażowali </a:t>
            </a:r>
            <a:r>
              <a:rPr lang="pl-PL" dirty="0"/>
              <a:t>się w wykonanie </a:t>
            </a:r>
            <a:r>
              <a:rPr lang="pl-PL" dirty="0" err="1" smtClean="0"/>
              <a:t>lapbooków</a:t>
            </a:r>
            <a:r>
              <a:rPr lang="pl-PL" dirty="0" smtClean="0"/>
              <a:t> </a:t>
            </a:r>
            <a:r>
              <a:rPr lang="pl-PL" dirty="0"/>
              <a:t>na temat Unii Europejskiej (ważne daty, kraje należące do Unii , hymn Unii itp. ) lub postaci papieża Jana Pawła II (kalendarium, najpiękniejsze cytaty , pielgrzymki lub pasje papieża). </a:t>
            </a:r>
            <a:endParaRPr lang="pl-PL" dirty="0" smtClean="0"/>
          </a:p>
          <a:p>
            <a:pPr marL="0" indent="0">
              <a:buNone/>
            </a:pPr>
            <a:r>
              <a:rPr lang="pl-PL" dirty="0" smtClean="0"/>
              <a:t>Projekt rozpoczął się 7 maja, a zakończył 25 maja 2020 roku. </a:t>
            </a:r>
            <a:r>
              <a:rPr lang="pl-PL" dirty="0"/>
              <a:t/>
            </a:r>
            <a:br>
              <a:rPr lang="pl-PL" dirty="0"/>
            </a:br>
            <a:r>
              <a:rPr lang="pl-PL" dirty="0"/>
              <a:t/>
            </a:r>
            <a:br>
              <a:rPr lang="pl-PL" dirty="0"/>
            </a:br>
            <a:endParaRPr lang="pl-PL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39552" y="260648"/>
            <a:ext cx="8301608" cy="1143000"/>
          </a:xfr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pl-PL" sz="2800" dirty="0" smtClean="0"/>
              <a:t>Również Milena </a:t>
            </a:r>
            <a:r>
              <a:rPr lang="pl-PL" sz="2800" dirty="0" err="1" smtClean="0"/>
              <a:t>Jaksik</a:t>
            </a:r>
            <a:r>
              <a:rPr lang="pl-PL" sz="2800" dirty="0" smtClean="0"/>
              <a:t> z klasy 8b przedstawiła swoją teczkę za pomocą filmiku</a:t>
            </a:r>
            <a:endParaRPr lang="pl-PL" sz="2800" dirty="0"/>
          </a:p>
        </p:txBody>
      </p:sp>
      <p:pic>
        <p:nvPicPr>
          <p:cNvPr id="4" name="Film Milena Jaksik klasa 8b.mp4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611560" y="1988840"/>
            <a:ext cx="7992888" cy="37444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pl-PL" sz="2000" dirty="0" smtClean="0"/>
              <a:t>Jednak najwięcej </a:t>
            </a:r>
            <a:r>
              <a:rPr lang="pl-PL" sz="2000" dirty="0" err="1" smtClean="0"/>
              <a:t>lapbooków</a:t>
            </a:r>
            <a:r>
              <a:rPr lang="pl-PL" sz="2000" dirty="0" smtClean="0"/>
              <a:t> powstało na temat Jana Pawła II, który zajmuje szczególne miejsce w sercach Polaków.</a:t>
            </a:r>
            <a:br>
              <a:rPr lang="pl-PL" sz="2000" dirty="0" smtClean="0"/>
            </a:br>
            <a:r>
              <a:rPr lang="pl-PL" sz="2000" dirty="0" smtClean="0"/>
              <a:t>Poniższe prace zostały wykonane przez Dominikę Nowak z klasy 4.</a:t>
            </a:r>
            <a:endParaRPr lang="pl-PL" sz="2000" dirty="0"/>
          </a:p>
        </p:txBody>
      </p:sp>
      <p:pic>
        <p:nvPicPr>
          <p:cNvPr id="5" name="Symbol zastępczy zawartości 4" descr="Dominika Nowak klas 4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212439" y="2078639"/>
            <a:ext cx="4038600" cy="35283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Symbol zastępczy zawartości 5" descr="Dominika Nowak klasa 4 (2)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 rot="5400000">
            <a:off x="4820952" y="2026978"/>
            <a:ext cx="4038600" cy="367240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pl-PL" sz="2800" dirty="0" smtClean="0"/>
              <a:t>Praca Dominiki Nowak z klasy 4</a:t>
            </a:r>
            <a:endParaRPr lang="pl-PL" sz="2800" dirty="0"/>
          </a:p>
        </p:txBody>
      </p:sp>
      <p:pic>
        <p:nvPicPr>
          <p:cNvPr id="5" name="Symbol zastępczy zawartości 4" descr="Dominika Nowak klasa 4 (3)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179511" y="2060848"/>
            <a:ext cx="4320480" cy="3600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Symbol zastępczy zawartości 5" descr="Dominika Nowak klasa 4 (4)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8200" y="1698978"/>
            <a:ext cx="4038600" cy="432840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pl-PL" sz="2800" dirty="0" smtClean="0"/>
              <a:t>Dominika Nowak klasa 4</a:t>
            </a:r>
            <a:endParaRPr lang="pl-PL" sz="2800" dirty="0"/>
          </a:p>
        </p:txBody>
      </p:sp>
      <p:pic>
        <p:nvPicPr>
          <p:cNvPr id="6" name="Symbol zastępczy zawartości 5" descr="Dominika nowak klasa 4 (6)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972891" y="1600200"/>
            <a:ext cx="3389218" cy="45259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Symbol zastępczy zawartości 7" descr="Dominika Nowak klasa 4 (7)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 rot="5400000">
            <a:off x="287524" y="2096854"/>
            <a:ext cx="4464496" cy="352839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pl-PL" sz="2800" dirty="0" smtClean="0"/>
              <a:t>Dominika Nowak klasa 4</a:t>
            </a:r>
            <a:endParaRPr lang="pl-PL" sz="2800" dirty="0"/>
          </a:p>
        </p:txBody>
      </p:sp>
      <p:pic>
        <p:nvPicPr>
          <p:cNvPr id="5" name="Symbol zastępczy zawartości 4" descr="Dominika Nowak klasa 4 (8)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287524" y="2168860"/>
            <a:ext cx="4536504" cy="345638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Symbol zastępczy zawartości 5" descr="Dominika Nowak klasa 4 (9)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5012884" y="1600200"/>
            <a:ext cx="3309232" cy="45259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pl-PL" sz="2800" dirty="0" smtClean="0"/>
              <a:t>Dominika Nowak klasa 4</a:t>
            </a:r>
            <a:endParaRPr lang="pl-PL" sz="2800" dirty="0"/>
          </a:p>
        </p:txBody>
      </p:sp>
      <p:pic>
        <p:nvPicPr>
          <p:cNvPr id="5" name="Symbol zastępczy zawartości 4" descr="Dominika Nowak klasa 4 (15)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392460" y="1919908"/>
            <a:ext cx="4038600" cy="37444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Symbol zastępczy zawartości 5" descr="Dominika Nowak klasa 4 (14)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8200" y="1844824"/>
            <a:ext cx="4038600" cy="403244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pl-PL" sz="2800" dirty="0" smtClean="0"/>
              <a:t>Dominika Nowak klasa 4</a:t>
            </a:r>
            <a:endParaRPr lang="pl-PL" sz="2800" dirty="0"/>
          </a:p>
        </p:txBody>
      </p:sp>
      <p:pic>
        <p:nvPicPr>
          <p:cNvPr id="5" name="Symbol zastępczy zawartości 4" descr="Dominika Nowak klasa 4 (7)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248914" y="1847429"/>
            <a:ext cx="4397698" cy="36724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Symbol zastępczy zawartości 5" descr="Dominika Nowak klasa 4 (8)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 rot="5400000">
            <a:off x="4605400" y="1811426"/>
            <a:ext cx="4397696" cy="374441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pl-PL" sz="2800" dirty="0" smtClean="0"/>
              <a:t>Dominika Nowak klasa 4</a:t>
            </a:r>
            <a:endParaRPr lang="pl-PL" sz="2800" dirty="0"/>
          </a:p>
        </p:txBody>
      </p:sp>
      <p:pic>
        <p:nvPicPr>
          <p:cNvPr id="5" name="Symbol zastępczy zawartości 4" descr="Dominika Nowak klasa 4 (13)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67544" y="1916832"/>
            <a:ext cx="4038600" cy="388843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Symbol zastępczy zawartości 5" descr="Dominika Nowak klasa 4 (14)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8200" y="1916832"/>
            <a:ext cx="4038600" cy="388843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pl-PL" sz="2800" dirty="0" smtClean="0"/>
              <a:t>Dominika Nowak klasa 4</a:t>
            </a:r>
            <a:endParaRPr lang="pl-PL" sz="2800" dirty="0"/>
          </a:p>
        </p:txBody>
      </p:sp>
      <p:pic>
        <p:nvPicPr>
          <p:cNvPr id="6" name="Symbol zastępczy zawartości 5" descr="Dominika Nowak klasa 4 (14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42033" y="1600200"/>
            <a:ext cx="8059934" cy="45259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pl-PL" sz="3200" dirty="0" smtClean="0"/>
              <a:t>Praca Kacpra Prokopa z klasy 7b</a:t>
            </a:r>
            <a:endParaRPr lang="pl-PL" sz="3200" dirty="0"/>
          </a:p>
        </p:txBody>
      </p:sp>
      <p:pic>
        <p:nvPicPr>
          <p:cNvPr id="5" name="Symbol zastępczy zawartości 4" descr="Kacper Prokop klasa 7b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755576" y="1600200"/>
            <a:ext cx="3744415" cy="45259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Symbol zastępczy zawartości 5" descr="Kacper Prokop klasa 7b (2)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788025" y="1600200"/>
            <a:ext cx="3487256" cy="45259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6908"/>
          </a:xfr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pl-PL" sz="3200" dirty="0" smtClean="0"/>
              <a:t>Instrukcja wykonania teczki</a:t>
            </a:r>
            <a:endParaRPr lang="pl-PL" sz="32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214422"/>
            <a:ext cx="8229600" cy="4911741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 fontScale="32500" lnSpcReduction="20000"/>
          </a:bodyPr>
          <a:lstStyle/>
          <a:p>
            <a:r>
              <a:rPr lang="pl-PL" sz="3400" b="1" dirty="0" err="1"/>
              <a:t>Lapbook</a:t>
            </a:r>
            <a:r>
              <a:rPr lang="pl-PL" sz="3400" b="1" dirty="0"/>
              <a:t> </a:t>
            </a:r>
            <a:r>
              <a:rPr lang="pl-PL" sz="3400" dirty="0"/>
              <a:t> jest czymś w rodzaju teczki tematycznej, w której możemy umieścić wiadomości na wybrany temat. Pełni funkcję interaktywnej przestrzeni na rysunki, opowiadania, wykresy, słówka, terminy czy też zdjęcia. To wszystko umieszczone jest w kieszonkach, książeczkach o przeróżnych kształtach i na karteczkach. </a:t>
            </a:r>
            <a:br>
              <a:rPr lang="pl-PL" sz="3400" dirty="0"/>
            </a:br>
            <a:r>
              <a:rPr lang="pl-PL" sz="3400" dirty="0"/>
              <a:t/>
            </a:r>
            <a:br>
              <a:rPr lang="pl-PL" sz="3400" dirty="0"/>
            </a:br>
            <a:r>
              <a:rPr lang="pl-PL" sz="3400" dirty="0"/>
              <a:t>    </a:t>
            </a:r>
            <a:r>
              <a:rPr lang="pl-PL" sz="3400" b="1" dirty="0"/>
              <a:t>Co jest potrzebne?</a:t>
            </a:r>
            <a:br>
              <a:rPr lang="pl-PL" sz="3400" b="1" dirty="0"/>
            </a:br>
            <a:r>
              <a:rPr lang="pl-PL" sz="3400" dirty="0"/>
              <a:t>•    teczka typu </a:t>
            </a:r>
            <a:r>
              <a:rPr lang="pl-PL" sz="3400" dirty="0" err="1"/>
              <a:t>manila</a:t>
            </a:r>
            <a:r>
              <a:rPr lang="pl-PL" sz="3400" dirty="0"/>
              <a:t>, ale jeśli nie masz, możesz użyć brystolu lub kartki z  bloku technicznego formatu A3,</a:t>
            </a:r>
            <a:br>
              <a:rPr lang="pl-PL" sz="3400" dirty="0"/>
            </a:br>
            <a:r>
              <a:rPr lang="pl-PL" sz="3400" dirty="0"/>
              <a:t>•    nożyczki, </a:t>
            </a:r>
            <a:br>
              <a:rPr lang="pl-PL" sz="3400" dirty="0"/>
            </a:br>
            <a:r>
              <a:rPr lang="pl-PL" sz="3400" dirty="0"/>
              <a:t>•    klej, taśma dwustronna, </a:t>
            </a:r>
            <a:br>
              <a:rPr lang="pl-PL" sz="3400" dirty="0"/>
            </a:br>
            <a:r>
              <a:rPr lang="pl-PL" sz="3400" dirty="0"/>
              <a:t>•    mazaki, kredki,</a:t>
            </a:r>
            <a:br>
              <a:rPr lang="pl-PL" sz="3400" dirty="0"/>
            </a:br>
            <a:r>
              <a:rPr lang="pl-PL" sz="3400" dirty="0"/>
              <a:t>•    dziurkacz, zszywacz,</a:t>
            </a:r>
            <a:br>
              <a:rPr lang="pl-PL" sz="3400" dirty="0"/>
            </a:br>
            <a:r>
              <a:rPr lang="pl-PL" sz="3400" dirty="0"/>
              <a:t>•    kolorowe karteczki różnych kształtów.</a:t>
            </a:r>
            <a:br>
              <a:rPr lang="pl-PL" sz="3400" dirty="0"/>
            </a:br>
            <a:r>
              <a:rPr lang="pl-PL" sz="3400" dirty="0"/>
              <a:t>    </a:t>
            </a:r>
          </a:p>
          <a:p>
            <a:r>
              <a:rPr lang="pl-PL" sz="3400" dirty="0"/>
              <a:t>   </a:t>
            </a:r>
            <a:r>
              <a:rPr lang="pl-PL" sz="3400" b="1" dirty="0"/>
              <a:t>Jak wykonać </a:t>
            </a:r>
            <a:r>
              <a:rPr lang="pl-PL" sz="3400" b="1" dirty="0" err="1"/>
              <a:t>lapbook</a:t>
            </a:r>
            <a:r>
              <a:rPr lang="pl-PL" sz="3400" b="1" dirty="0"/>
              <a:t>?</a:t>
            </a:r>
            <a:br>
              <a:rPr lang="pl-PL" sz="3400" b="1" dirty="0"/>
            </a:br>
            <a:r>
              <a:rPr lang="pl-PL" sz="3400" dirty="0"/>
              <a:t>Najpierw składamy kartkę/ teczkę tak, aby jej brzegi stykały się pośrodku. W ten sposób otrzymujemy teczkę-teatrzyk. Po bokach mamy dwie kurtyny szerokości około połowy kartki A4, a na środku – scenę forma tu A4. Nasz </a:t>
            </a:r>
            <a:r>
              <a:rPr lang="pl-PL" sz="3400" dirty="0" err="1"/>
              <a:t>lapbook</a:t>
            </a:r>
            <a:r>
              <a:rPr lang="pl-PL" sz="3400" dirty="0"/>
              <a:t> jest gotowy do wypełniania. </a:t>
            </a:r>
            <a:br>
              <a:rPr lang="pl-PL" sz="3400" dirty="0"/>
            </a:br>
            <a:r>
              <a:rPr lang="pl-PL" sz="3400" dirty="0"/>
              <a:t>Wewnątrz na kurtynkach przyklejamy książeczki w dowolnych kształtach, fakturach </a:t>
            </a:r>
            <a:br>
              <a:rPr lang="pl-PL" sz="3400" dirty="0"/>
            </a:br>
            <a:r>
              <a:rPr lang="pl-PL" sz="3400" dirty="0"/>
              <a:t>i kolorach (mogą się kojarzyć z prezentowanym tematem), kieszonki, w których będziemy mogli umieścić karteczki (np. z pytaniami do treści książki), obrazki (np. prezentujące bohaterów).  W centralnej części </a:t>
            </a:r>
            <a:r>
              <a:rPr lang="pl-PL" sz="3400" dirty="0" err="1"/>
              <a:t>lapbooka</a:t>
            </a:r>
            <a:r>
              <a:rPr lang="pl-PL" sz="3400" dirty="0"/>
              <a:t> prezentujemy najważniejsze informacje, np. opis bohatera książki. Wzbogacamy całość rysunkami, zdjęciami zgodnymi z tematem</a:t>
            </a:r>
            <a:r>
              <a:rPr lang="pl-PL" sz="3400" b="1" dirty="0"/>
              <a:t>. Wykonujemy okładkę </a:t>
            </a:r>
            <a:r>
              <a:rPr lang="pl-PL" sz="3400" b="1" dirty="0" err="1"/>
              <a:t>lapbooka</a:t>
            </a:r>
            <a:r>
              <a:rPr lang="pl-PL" sz="3400" b="1" dirty="0"/>
              <a:t>- powinno znaleźć się tu miejsce na Twoje imię i nazwisko, temat pracy, możesz też wzbogacić okładkę ilustracją.</a:t>
            </a:r>
            <a:br>
              <a:rPr lang="pl-PL" sz="3400" b="1" dirty="0"/>
            </a:br>
            <a:r>
              <a:rPr lang="pl-PL" sz="3400" dirty="0"/>
              <a:t>Najlepsze jest to, że nie masz ograniczeń- możesz zrobić </a:t>
            </a:r>
            <a:r>
              <a:rPr lang="pl-PL" sz="3400" dirty="0" err="1"/>
              <a:t>lapbook</a:t>
            </a:r>
            <a:r>
              <a:rPr lang="pl-PL" sz="3400" dirty="0"/>
              <a:t> na dowolny temat i z dowolnego przedmiotu (ulubione zwierzęta, kultura starożytna, omówienie lektury, wiersza, wzory matematyczne- naprawdę co zechcesz).</a:t>
            </a:r>
          </a:p>
          <a:p>
            <a:pPr>
              <a:buNone/>
            </a:pPr>
            <a:endParaRPr lang="pl-PL" sz="3400" dirty="0" smtClean="0"/>
          </a:p>
          <a:p>
            <a:pPr>
              <a:buNone/>
            </a:pPr>
            <a:r>
              <a:rPr lang="pl-PL" sz="3400" dirty="0" smtClean="0"/>
              <a:t>Poniższe </a:t>
            </a:r>
            <a:r>
              <a:rPr lang="pl-PL" sz="3400" dirty="0"/>
              <a:t>linki ułatwią zrozumienie, czym jest </a:t>
            </a:r>
            <a:r>
              <a:rPr lang="pl-PL" sz="3400" dirty="0" err="1"/>
              <a:t>lapbook</a:t>
            </a:r>
            <a:r>
              <a:rPr lang="pl-PL" sz="3400" dirty="0"/>
              <a:t>:</a:t>
            </a:r>
          </a:p>
          <a:p>
            <a:pPr>
              <a:buNone/>
            </a:pPr>
            <a:r>
              <a:rPr lang="pl-PL" sz="3400" u="sng" dirty="0">
                <a:hlinkClick r:id="rId2"/>
              </a:rPr>
              <a:t>https://www.youtube.com/watch?v=-YghqFOiGBw</a:t>
            </a:r>
            <a:endParaRPr lang="pl-PL" sz="3400" dirty="0"/>
          </a:p>
          <a:p>
            <a:pPr>
              <a:buNone/>
            </a:pPr>
            <a:r>
              <a:rPr lang="pl-PL" sz="3400" u="sng" dirty="0">
                <a:hlinkClick r:id="rId3"/>
              </a:rPr>
              <a:t>https://www.youtube.com/watch?v=FRROpc1X7VU</a:t>
            </a:r>
            <a:endParaRPr lang="pl-PL" sz="3400" dirty="0"/>
          </a:p>
          <a:p>
            <a:pPr>
              <a:buNone/>
            </a:pPr>
            <a:r>
              <a:rPr lang="pl-PL" sz="3400" dirty="0"/>
              <a:t>http://sp105.pl/wystawa-lapbookow-4a-i-4d/</a:t>
            </a:r>
          </a:p>
          <a:p>
            <a:pPr>
              <a:buNone/>
            </a:pPr>
            <a:r>
              <a:rPr lang="pl-PL" sz="3400" dirty="0"/>
              <a:t> </a:t>
            </a:r>
          </a:p>
          <a:p>
            <a:pPr>
              <a:buNone/>
            </a:pPr>
            <a:r>
              <a:rPr lang="pl-PL" sz="3400" dirty="0"/>
              <a:t>Pomysły na szablony:</a:t>
            </a:r>
          </a:p>
          <a:p>
            <a:pPr>
              <a:buNone/>
            </a:pPr>
            <a:r>
              <a:rPr lang="pl-PL" sz="3400" u="sng" dirty="0">
                <a:hlinkClick r:id="rId4"/>
              </a:rPr>
              <a:t>https://kreatywnapedagogika.wordpress.com/2017/02/28/lapbook-dla-kazdego/</a:t>
            </a:r>
            <a:endParaRPr lang="pl-PL" sz="3400" dirty="0"/>
          </a:p>
          <a:p>
            <a:pPr>
              <a:buNone/>
            </a:pPr>
            <a:r>
              <a:rPr lang="pl-PL" sz="3400" dirty="0"/>
              <a:t>Z tej strony można pobrać i wydrukować szablony do </a:t>
            </a:r>
            <a:r>
              <a:rPr lang="pl-PL" sz="3400" dirty="0" err="1"/>
              <a:t>lapbooka</a:t>
            </a:r>
            <a:r>
              <a:rPr lang="pl-PL" sz="3400" dirty="0"/>
              <a:t>: </a:t>
            </a:r>
          </a:p>
          <a:p>
            <a:pPr>
              <a:buNone/>
            </a:pPr>
            <a:r>
              <a:rPr lang="pl-PL" sz="3400" dirty="0"/>
              <a:t>https://www.homeschoolshare.com/lapbook-templates.php</a:t>
            </a:r>
          </a:p>
          <a:p>
            <a:pPr>
              <a:buNone/>
            </a:pPr>
            <a:r>
              <a:rPr lang="pl-PL" dirty="0"/>
              <a:t> 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pl-PL" sz="2800" dirty="0" smtClean="0"/>
              <a:t>Kacper Prokop klasa 7b</a:t>
            </a:r>
            <a:endParaRPr lang="pl-PL" sz="2800" dirty="0"/>
          </a:p>
        </p:txBody>
      </p:sp>
      <p:pic>
        <p:nvPicPr>
          <p:cNvPr id="5" name="Symbol zastępczy zawartości 4" descr="Kacper Prokop klasa 7b (3)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539552" y="1600200"/>
            <a:ext cx="3744415" cy="45259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Symbol zastępczy zawartości 5" descr="Kacper Prokop klasa 7b (4)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860032" y="1600200"/>
            <a:ext cx="3816424" cy="45259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pl-PL" sz="2800" dirty="0" smtClean="0"/>
              <a:t>Kacper Prokop klasa 7b</a:t>
            </a:r>
            <a:endParaRPr lang="pl-PL" sz="2800" dirty="0"/>
          </a:p>
        </p:txBody>
      </p:sp>
      <p:pic>
        <p:nvPicPr>
          <p:cNvPr id="8" name="Symbol zastępczy zawartości 7" descr="Kacper Prokop klasa 7b (6)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5098297" y="1600200"/>
            <a:ext cx="3138405" cy="45259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Symbol zastępczy zawartości 6" descr="Kacper Prokop klasa 7b (5)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457200" y="1611356"/>
            <a:ext cx="4330824" cy="450365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pl-PL" sz="2800" dirty="0" smtClean="0"/>
              <a:t>Kacper Prokop klasa 7b</a:t>
            </a:r>
            <a:endParaRPr lang="pl-PL" sz="2800" dirty="0"/>
          </a:p>
        </p:txBody>
      </p:sp>
      <p:pic>
        <p:nvPicPr>
          <p:cNvPr id="5" name="Symbol zastępczy zawartości 4" descr="Kacper Prokop klasa 7b (8)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67544" y="1600200"/>
            <a:ext cx="3816424" cy="45259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Symbol zastępczy zawartości 5" descr="Kacper Prokop klasa 7b (9)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932040" y="1600200"/>
            <a:ext cx="3744415" cy="45259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pl-PL" sz="2800" dirty="0" smtClean="0"/>
              <a:t>Kacper Prokop klasa 7b</a:t>
            </a:r>
            <a:endParaRPr lang="pl-PL" sz="2800" dirty="0"/>
          </a:p>
        </p:txBody>
      </p:sp>
      <p:pic>
        <p:nvPicPr>
          <p:cNvPr id="5" name="Symbol zastępczy zawartości 4" descr="Kacper Prokop klasa 7b (7)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611560" y="1556792"/>
            <a:ext cx="3816424" cy="45259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Symbol zastępczy zawartości 8" descr="Kacper Prokop klasa 7b (10)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932041" y="1600200"/>
            <a:ext cx="3744416" cy="45259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pl-PL" sz="2800" dirty="0" smtClean="0"/>
              <a:t>Kacper Prokop klasa 7b</a:t>
            </a:r>
            <a:endParaRPr lang="pl-PL" sz="2800" dirty="0"/>
          </a:p>
        </p:txBody>
      </p:sp>
      <p:pic>
        <p:nvPicPr>
          <p:cNvPr id="5" name="Symbol zastępczy zawartości 4" descr="Kacper Prokop klasa 7b (11)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611560" y="1628800"/>
            <a:ext cx="3744416" cy="45259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Symbol zastępczy zawartości 5" descr="Kacper Prokop klasa 7b (12)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860032" y="1600200"/>
            <a:ext cx="3744416" cy="45259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pl-PL" sz="2800" dirty="0" smtClean="0"/>
              <a:t>Praca Jessiki </a:t>
            </a:r>
            <a:r>
              <a:rPr lang="pl-PL" sz="2800" dirty="0" err="1" smtClean="0"/>
              <a:t>Czornik</a:t>
            </a:r>
            <a:r>
              <a:rPr lang="pl-PL" sz="2800" dirty="0" smtClean="0"/>
              <a:t> z klasy 5b</a:t>
            </a:r>
            <a:endParaRPr lang="pl-PL" sz="2800" dirty="0"/>
          </a:p>
        </p:txBody>
      </p:sp>
      <p:pic>
        <p:nvPicPr>
          <p:cNvPr id="5" name="Symbol zastępczy zawartości 4" descr="Jessika Czornik klasa 5b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827584" y="1628800"/>
            <a:ext cx="3394472" cy="45259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Symbol zastępczy zawartości 5" descr="Jesssika Czornik klasa 5b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4008" y="1600200"/>
            <a:ext cx="3720728" cy="45259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pl-PL" sz="2800" dirty="0" err="1" smtClean="0"/>
              <a:t>Jessika</a:t>
            </a:r>
            <a:r>
              <a:rPr lang="pl-PL" sz="2800" dirty="0" smtClean="0"/>
              <a:t> </a:t>
            </a:r>
            <a:r>
              <a:rPr lang="pl-PL" sz="2800" dirty="0" err="1" smtClean="0"/>
              <a:t>Czornik</a:t>
            </a:r>
            <a:r>
              <a:rPr lang="pl-PL" sz="2800" dirty="0" smtClean="0"/>
              <a:t> klasa 5b</a:t>
            </a:r>
            <a:endParaRPr lang="pl-PL" sz="2800" dirty="0"/>
          </a:p>
        </p:txBody>
      </p:sp>
      <p:pic>
        <p:nvPicPr>
          <p:cNvPr id="5" name="Symbol zastępczy zawartości 4" descr="Jessika Czornik klasa 5b (2)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779264" y="1600200"/>
            <a:ext cx="3394472" cy="45259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Symbol zastępczy zawartości 5" descr="Jessika Czornik klasa 5b (3)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8200" y="1628800"/>
            <a:ext cx="4038600" cy="44644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pl-PL" sz="2800" dirty="0" err="1" smtClean="0"/>
              <a:t>Jessika</a:t>
            </a:r>
            <a:r>
              <a:rPr lang="pl-PL" sz="2800" dirty="0" smtClean="0"/>
              <a:t> </a:t>
            </a:r>
            <a:r>
              <a:rPr lang="pl-PL" sz="2800" dirty="0" err="1" smtClean="0"/>
              <a:t>Czornik</a:t>
            </a:r>
            <a:r>
              <a:rPr lang="pl-PL" sz="2800" dirty="0" smtClean="0"/>
              <a:t> klasa 7b</a:t>
            </a:r>
            <a:endParaRPr lang="pl-PL" sz="2800" dirty="0"/>
          </a:p>
        </p:txBody>
      </p:sp>
      <p:pic>
        <p:nvPicPr>
          <p:cNvPr id="6" name="Symbol zastępczy zawartości 5" descr="Jessika Czornik klasa 5b (4)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1700808"/>
            <a:ext cx="4038600" cy="42484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Symbol zastępczy zawartości 6" descr="Jessika Czornik klasa 5b (3)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8200" y="1700808"/>
            <a:ext cx="4038600" cy="43204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pl-PL" sz="2800" dirty="0" smtClean="0"/>
              <a:t>Praca Kamili Zok z klasy 5a</a:t>
            </a:r>
            <a:endParaRPr lang="pl-PL" sz="2800" dirty="0"/>
          </a:p>
        </p:txBody>
      </p:sp>
      <p:pic>
        <p:nvPicPr>
          <p:cNvPr id="5" name="Symbol zastępczy zawartości 4" descr="Kamila Zok klasa 5a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 rot="-5400000">
            <a:off x="275375" y="2036993"/>
            <a:ext cx="4176464" cy="39361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Symbol zastępczy zawartości 5" descr="Kamila Zok klasa 5a (2)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716016" y="1844824"/>
            <a:ext cx="4038600" cy="41764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pl-PL" sz="2800" dirty="0" smtClean="0"/>
              <a:t>Kamila Zok klasa 5a</a:t>
            </a:r>
            <a:endParaRPr lang="pl-PL" sz="2800" dirty="0"/>
          </a:p>
        </p:txBody>
      </p:sp>
      <p:pic>
        <p:nvPicPr>
          <p:cNvPr id="4" name="Symbol zastępczy zawartości 3" descr="Kamila Zok klasa 5a (3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75656" y="1600200"/>
            <a:ext cx="6048672" cy="45259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/>
          <a:p>
            <a:r>
              <a:rPr lang="pl-PL" dirty="0" smtClean="0"/>
              <a:t>Cele projektu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>
              <a:buNone/>
            </a:pPr>
            <a:r>
              <a:rPr lang="pl-PL" sz="1600" dirty="0" smtClean="0"/>
              <a:t>Głównym celem projektu było zachęcenie uczniów klas 4-8 obu szkół partnerskich do zebrania najważniejszych informacji o Unii Europejskiej i papieżu Polaku oraz przedstawienia tych informacji w ciekawej formie graficznej, w tym przypadku w formie </a:t>
            </a:r>
            <a:r>
              <a:rPr lang="pl-PL" sz="1600" dirty="0" err="1" smtClean="0"/>
              <a:t>lapbooka</a:t>
            </a:r>
            <a:r>
              <a:rPr lang="pl-PL" sz="1600" dirty="0" smtClean="0"/>
              <a:t>, czyli teczki tematycznej.</a:t>
            </a:r>
          </a:p>
          <a:p>
            <a:pPr>
              <a:buNone/>
            </a:pPr>
            <a:endParaRPr lang="pl-PL" sz="1600" dirty="0" smtClean="0"/>
          </a:p>
          <a:p>
            <a:pPr>
              <a:buNone/>
            </a:pPr>
            <a:r>
              <a:rPr lang="pl-PL" sz="1600" dirty="0" smtClean="0"/>
              <a:t>Cele szczegółowe:</a:t>
            </a:r>
            <a:endParaRPr lang="pl-PL" sz="1600" dirty="0"/>
          </a:p>
          <a:p>
            <a:r>
              <a:rPr lang="pl-PL" sz="1600" dirty="0" smtClean="0"/>
              <a:t>Rozwijanie umiejętności planowania, </a:t>
            </a:r>
          </a:p>
          <a:p>
            <a:r>
              <a:rPr lang="pl-PL" sz="1600" dirty="0"/>
              <a:t>R</a:t>
            </a:r>
            <a:r>
              <a:rPr lang="pl-PL" sz="1600" dirty="0" smtClean="0"/>
              <a:t>ozwijanie umiejętności z zakresu selekcji wartościowych i ciekawych informacji,</a:t>
            </a:r>
          </a:p>
          <a:p>
            <a:r>
              <a:rPr lang="pl-PL" sz="1600" dirty="0" smtClean="0"/>
              <a:t>Rozwijanie umiejętności wyszukiwania, grupowania i łączenia informacji,</a:t>
            </a:r>
          </a:p>
          <a:p>
            <a:r>
              <a:rPr lang="pl-PL" sz="1600" dirty="0" smtClean="0"/>
              <a:t>Rozwijanie kreatywności,</a:t>
            </a:r>
          </a:p>
          <a:p>
            <a:r>
              <a:rPr lang="pl-PL" sz="1600" dirty="0" smtClean="0"/>
              <a:t>Poznanie najważniejszych faktów o Unii europejskiej,</a:t>
            </a:r>
          </a:p>
          <a:p>
            <a:r>
              <a:rPr lang="pl-PL" sz="1600" dirty="0" smtClean="0"/>
              <a:t>Poznanie najważniejszych informacji, ciekawostek i wydarzeń z </a:t>
            </a:r>
            <a:r>
              <a:rPr lang="pl-PL" sz="1600" dirty="0"/>
              <a:t>ż</a:t>
            </a:r>
            <a:r>
              <a:rPr lang="pl-PL" sz="1600" dirty="0" smtClean="0"/>
              <a:t>ycia Karola Wojtyły</a:t>
            </a:r>
          </a:p>
          <a:p>
            <a:r>
              <a:rPr lang="pl-PL" sz="1600" dirty="0" smtClean="0"/>
              <a:t>Rozwijanie umiejętności właściwego wykorzystania przygotowanych materiałów do stworzenia </a:t>
            </a:r>
            <a:r>
              <a:rPr lang="pl-PL" sz="1600" dirty="0" err="1" smtClean="0"/>
              <a:t>lapbooka</a:t>
            </a:r>
            <a:r>
              <a:rPr lang="pl-PL" sz="1600" dirty="0" smtClean="0"/>
              <a:t>, </a:t>
            </a:r>
          </a:p>
          <a:p>
            <a:r>
              <a:rPr lang="pl-PL" sz="1600" dirty="0" smtClean="0"/>
              <a:t>estetycznie i starannie wykonanie pracy plastyczno-technicznej</a:t>
            </a:r>
            <a:r>
              <a:rPr lang="pl-PL" sz="1600" dirty="0"/>
              <a:t>.</a:t>
            </a:r>
            <a:endParaRPr lang="pl-PL" sz="1600" dirty="0" smtClean="0"/>
          </a:p>
          <a:p>
            <a:endParaRPr lang="pl-PL" dirty="0" smtClean="0"/>
          </a:p>
          <a:p>
            <a:endParaRPr lang="pl-PL" dirty="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pl-PL" sz="3200" dirty="0" smtClean="0"/>
              <a:t>Praca Szymona Garczarczyka z klasy 5b została przedstawiona w postaci filmiku - relacji </a:t>
            </a:r>
            <a:endParaRPr lang="pl-PL" sz="3200" dirty="0"/>
          </a:p>
        </p:txBody>
      </p:sp>
      <p:pic>
        <p:nvPicPr>
          <p:cNvPr id="4" name="Film Szymon Garczarczyk klasa 5b.mp4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899592" y="2060848"/>
            <a:ext cx="7704856" cy="42484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370386"/>
          </a:xfr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pl-PL" sz="3600" dirty="0" smtClean="0"/>
              <a:t>Dzieci Sobotniej Szkoły Języka Polskiego w Dnieprze na Ukrainie nagrały film o tym</a:t>
            </a:r>
            <a:r>
              <a:rPr lang="pl-PL" sz="3600" smtClean="0"/>
              <a:t>, jak recytują </a:t>
            </a:r>
            <a:r>
              <a:rPr lang="pl-PL" sz="3600" dirty="0" smtClean="0"/>
              <a:t>najpiękniejsze wiersze o Janie Pawle II z okazji Jego 100 rocznicy urodzin.</a:t>
            </a:r>
            <a:endParaRPr lang="pl-PL" sz="36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3861048"/>
            <a:ext cx="8229600" cy="2265115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>
              <a:buNone/>
            </a:pPr>
            <a:endParaRPr lang="pl-PL" dirty="0" smtClean="0"/>
          </a:p>
          <a:p>
            <a:pPr>
              <a:buNone/>
            </a:pPr>
            <a:r>
              <a:rPr lang="pl-PL" dirty="0" smtClean="0"/>
              <a:t>https://www.youtube.com/watch?v=_80i4s6vG-Y</a:t>
            </a:r>
            <a:endParaRPr lang="pl-PL" dirty="0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2132857"/>
            <a:ext cx="7772400" cy="2088232"/>
          </a:xfrm>
        </p:spPr>
        <p:txBody>
          <a:bodyPr>
            <a:normAutofit/>
          </a:bodyPr>
          <a:lstStyle/>
          <a:p>
            <a:pPr algn="ctr"/>
            <a:r>
              <a:rPr lang="pl-PL" sz="1800" b="0" dirty="0" smtClean="0"/>
              <a:t>Regina Aleksy				Maria Skórska</a:t>
            </a:r>
            <a:br>
              <a:rPr lang="pl-PL" sz="1800" b="0" dirty="0" smtClean="0"/>
            </a:br>
            <a:r>
              <a:rPr lang="pl-PL" sz="1800" b="0" dirty="0" smtClean="0"/>
              <a:t/>
            </a:r>
            <a:br>
              <a:rPr lang="pl-PL" sz="1800" b="0" dirty="0" smtClean="0"/>
            </a:br>
            <a:r>
              <a:rPr lang="pl-PL" sz="1800" b="0" dirty="0" smtClean="0"/>
              <a:t/>
            </a:r>
            <a:br>
              <a:rPr lang="pl-PL" sz="1800" b="0" dirty="0" smtClean="0"/>
            </a:br>
            <a:r>
              <a:rPr lang="pl-PL" sz="1800" b="0" dirty="0" smtClean="0"/>
              <a:t>koordynatorzy szkolni projektu Szkoła 6.0</a:t>
            </a:r>
            <a:br>
              <a:rPr lang="pl-PL" sz="1800" b="0" dirty="0" smtClean="0"/>
            </a:br>
            <a:endParaRPr lang="pl-PL" sz="1800" b="0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332657"/>
            <a:ext cx="7772400" cy="792087"/>
          </a:xfrm>
        </p:spPr>
        <p:txBody>
          <a:bodyPr/>
          <a:lstStyle/>
          <a:p>
            <a:pPr algn="ctr"/>
            <a:r>
              <a:rPr lang="pl-PL" b="1" dirty="0" smtClean="0"/>
              <a:t>Opracowanie materiału:</a:t>
            </a:r>
            <a:endParaRPr lang="pl-PL" b="1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pl-PL" sz="2800" dirty="0" smtClean="0"/>
              <a:t>Prace wykonane przez uczniów szkoły ukraińskiej dotyczyły Unii Europejskiej</a:t>
            </a:r>
            <a:endParaRPr lang="pl-PL" sz="2800" dirty="0"/>
          </a:p>
        </p:txBody>
      </p:sp>
      <p:pic>
        <p:nvPicPr>
          <p:cNvPr id="5" name="Symbol zastępczy zawartości 4" descr="Szkoła polonija Dniepr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779264" y="1600200"/>
            <a:ext cx="3394472" cy="4525963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6" name="Symbol zastępczy zawartości 5" descr="Szkoła polonijna Dniepr (10)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8200" y="1643050"/>
            <a:ext cx="4038600" cy="4429156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39552" y="332656"/>
            <a:ext cx="8229600" cy="634082"/>
          </a:xfr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pl-PL" sz="2800" dirty="0" smtClean="0"/>
              <a:t>Szkoła polonijna</a:t>
            </a:r>
            <a:endParaRPr lang="pl-PL" sz="2800" dirty="0"/>
          </a:p>
        </p:txBody>
      </p:sp>
      <p:pic>
        <p:nvPicPr>
          <p:cNvPr id="5" name="Symbol zastępczy zawartości 4" descr="Szkoła polonijna Dniepr (3)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798377" y="1600200"/>
            <a:ext cx="3356246" cy="4525963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6" name="Symbol zastępczy zawartości 5" descr="Szkoła polonijna Dniepr (4)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5072066" y="1571612"/>
            <a:ext cx="3286148" cy="4554551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pl-PL" sz="2800" dirty="0" smtClean="0"/>
              <a:t>Szkoła polonijna</a:t>
            </a:r>
            <a:endParaRPr lang="pl-PL" sz="2800" dirty="0"/>
          </a:p>
        </p:txBody>
      </p:sp>
      <p:pic>
        <p:nvPicPr>
          <p:cNvPr id="9" name="Symbol zastępczy zawartości 8" descr="Szkoła polonijna Dniepr (8)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648200" y="1571612"/>
            <a:ext cx="4038600" cy="4500594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1" name="Symbol zastępczy zawartości 10" descr="Szkoła polonijna Dniepr (9)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798377" y="1600200"/>
            <a:ext cx="3356246" cy="4525963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25470"/>
          </a:xfr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pl-PL" sz="2800" dirty="0" smtClean="0">
                <a:solidFill>
                  <a:schemeClr val="bg1"/>
                </a:solidFill>
              </a:rPr>
              <a:t>Warsztaty odbywały się </a:t>
            </a:r>
            <a:r>
              <a:rPr lang="pl-PL" sz="2800" dirty="0" err="1" smtClean="0">
                <a:solidFill>
                  <a:schemeClr val="bg1"/>
                </a:solidFill>
              </a:rPr>
              <a:t>online</a:t>
            </a:r>
            <a:endParaRPr lang="pl-PL" sz="2800" dirty="0">
              <a:solidFill>
                <a:schemeClr val="bg1"/>
              </a:solidFill>
            </a:endParaRPr>
          </a:p>
        </p:txBody>
      </p:sp>
      <p:pic>
        <p:nvPicPr>
          <p:cNvPr id="6" name="Symbol zastępczy zawartości 5" descr="Szkoła polonijna Dniepr (11)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785136" y="1600200"/>
            <a:ext cx="3382727" cy="4525963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7" name="Symbol zastępczy zawartości 6" descr="Szkoła polonijna Dniepr (12)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989377" y="1600200"/>
            <a:ext cx="3356246" cy="4525963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11156"/>
          </a:xfr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pl-PL" sz="2800" dirty="0" smtClean="0"/>
              <a:t>Szkoła polonijna</a:t>
            </a:r>
            <a:endParaRPr lang="pl-PL" sz="2800" dirty="0"/>
          </a:p>
        </p:txBody>
      </p:sp>
      <p:pic>
        <p:nvPicPr>
          <p:cNvPr id="5" name="Symbol zastępczy zawartości 4" descr="Szkoła polonijna Dniepr (13)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1628800"/>
            <a:ext cx="4038600" cy="4443405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8" name="Symbol zastępczy zawartości 7" descr="Szkoła polonijna Dniepr (16)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989377" y="1600200"/>
            <a:ext cx="3356246" cy="4525963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166</TotalTime>
  <Words>573</Words>
  <Application>Microsoft Office PowerPoint</Application>
  <PresentationFormat>Pokaz na ekranie (4:3)</PresentationFormat>
  <Paragraphs>75</Paragraphs>
  <Slides>42</Slides>
  <Notes>0</Notes>
  <HiddenSlides>0</HiddenSlides>
  <MMClips>3</MMClips>
  <ScaleCrop>false</ScaleCrop>
  <HeadingPairs>
    <vt:vector size="6" baseType="variant">
      <vt:variant>
        <vt:lpstr>Używane czcionki</vt:lpstr>
      </vt:variant>
      <vt:variant>
        <vt:i4>2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42</vt:i4>
      </vt:variant>
    </vt:vector>
  </HeadingPairs>
  <TitlesOfParts>
    <vt:vector size="45" baseType="lpstr">
      <vt:lpstr>Arial</vt:lpstr>
      <vt:lpstr>Calibri</vt:lpstr>
      <vt:lpstr>Motyw pakietu Office</vt:lpstr>
      <vt:lpstr>PROJEKT: NASI PATRONI – TWORZYMY LAPBOOKI</vt:lpstr>
      <vt:lpstr>  Wspólny projekt tworzenia teczek tematycznych na temat Unii Europejskiej oraz papieża Jana Pawła II z okazji 100 rocznicy urodzin w ramach projektu Szkoła 6.0 </vt:lpstr>
      <vt:lpstr>Instrukcja wykonania teczki</vt:lpstr>
      <vt:lpstr>Cele projektu</vt:lpstr>
      <vt:lpstr>Prace wykonane przez uczniów szkoły ukraińskiej dotyczyły Unii Europejskiej</vt:lpstr>
      <vt:lpstr>Szkoła polonijna</vt:lpstr>
      <vt:lpstr>Szkoła polonijna</vt:lpstr>
      <vt:lpstr>Warsztaty odbywały się online</vt:lpstr>
      <vt:lpstr>Szkoła polonijna</vt:lpstr>
      <vt:lpstr>Szkoła polonijna</vt:lpstr>
      <vt:lpstr>Dzień Europy w Dnieprze na Ukrainie</vt:lpstr>
      <vt:lpstr>Obchody Dnia Europy na Ukrainie sprzed kwarantanny</vt:lpstr>
      <vt:lpstr>Uczniowie Zespołu Placówek Oświatowych im. Unii Europejskiej wykonali teczki przedstawiające patrona. Dzień Unii Europejskiej jest corocznie obchodzony 9 maja. Poniższa praca została wykonana przez  Milenę Jaksik z klasy 8b</vt:lpstr>
      <vt:lpstr>Praca Szymona Garczarczyka z klasy 5b</vt:lpstr>
      <vt:lpstr>Szymon Garczarczyk klasa 5b</vt:lpstr>
      <vt:lpstr>Kuba Aleksy klasa 4</vt:lpstr>
      <vt:lpstr>Kuba Aleksy klasa 4</vt:lpstr>
      <vt:lpstr>Kuba Aleksy klasa 4</vt:lpstr>
      <vt:lpstr>Szymon Garczarczyk z klasy 5b przedstawił swoją teczkę za pomocą filmiku - relacji</vt:lpstr>
      <vt:lpstr>Również Milena Jaksik z klasy 8b przedstawiła swoją teczkę za pomocą filmiku</vt:lpstr>
      <vt:lpstr>Jednak najwięcej lapbooków powstało na temat Jana Pawła II, który zajmuje szczególne miejsce w sercach Polaków. Poniższe prace zostały wykonane przez Dominikę Nowak z klasy 4.</vt:lpstr>
      <vt:lpstr>Praca Dominiki Nowak z klasy 4</vt:lpstr>
      <vt:lpstr>Dominika Nowak klasa 4</vt:lpstr>
      <vt:lpstr>Dominika Nowak klasa 4</vt:lpstr>
      <vt:lpstr>Dominika Nowak klasa 4</vt:lpstr>
      <vt:lpstr>Dominika Nowak klasa 4</vt:lpstr>
      <vt:lpstr>Dominika Nowak klasa 4</vt:lpstr>
      <vt:lpstr>Dominika Nowak klasa 4</vt:lpstr>
      <vt:lpstr>Praca Kacpra Prokopa z klasy 7b</vt:lpstr>
      <vt:lpstr>Kacper Prokop klasa 7b</vt:lpstr>
      <vt:lpstr>Kacper Prokop klasa 7b</vt:lpstr>
      <vt:lpstr>Kacper Prokop klasa 7b</vt:lpstr>
      <vt:lpstr>Kacper Prokop klasa 7b</vt:lpstr>
      <vt:lpstr>Kacper Prokop klasa 7b</vt:lpstr>
      <vt:lpstr>Praca Jessiki Czornik z klasy 5b</vt:lpstr>
      <vt:lpstr>Jessika Czornik klasa 5b</vt:lpstr>
      <vt:lpstr>Jessika Czornik klasa 7b</vt:lpstr>
      <vt:lpstr>Praca Kamili Zok z klasy 5a</vt:lpstr>
      <vt:lpstr>Kamila Zok klasa 5a</vt:lpstr>
      <vt:lpstr>Praca Szymona Garczarczyka z klasy 5b została przedstawiona w postaci filmiku - relacji </vt:lpstr>
      <vt:lpstr>Dzieci Sobotniej Szkoły Języka Polskiego w Dnieprze na Ukrainie nagrały film o tym, jak recytują najpiękniejsze wiersze o Janie Pawle II z okazji Jego 100 rocznicy urodzin.</vt:lpstr>
      <vt:lpstr>Regina Aleksy    Maria Skórska   koordynatorzy szkolni projektu Szkoła 6.0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PROJEKT: NASI PATRONI – TWORZENIE LAPBOOKÓW</dc:title>
  <dc:creator>uzytkownik29</dc:creator>
  <cp:lastModifiedBy>Mariusz Pawłowski</cp:lastModifiedBy>
  <cp:revision>42</cp:revision>
  <dcterms:created xsi:type="dcterms:W3CDTF">2020-06-02T07:16:50Z</dcterms:created>
  <dcterms:modified xsi:type="dcterms:W3CDTF">2020-06-11T16:30:44Z</dcterms:modified>
</cp:coreProperties>
</file>