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8T16:28:24.689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F0C3705-D9C0-4C1F-9E43-4B4FC200A298}" type="datetimeFigureOut">
              <a:rPr lang="pl-PL" smtClean="0"/>
              <a:t>18.02.2020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1782C54-5E9A-425D-86A3-E6CCAD1D73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264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3705-D9C0-4C1F-9E43-4B4FC200A298}" type="datetimeFigureOut">
              <a:rPr lang="pl-PL" smtClean="0"/>
              <a:t>18.02.2020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2C54-5E9A-425D-86A3-E6CCAD1D73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690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F0C3705-D9C0-4C1F-9E43-4B4FC200A298}" type="datetimeFigureOut">
              <a:rPr lang="pl-PL" smtClean="0"/>
              <a:t>18.02.2020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782C54-5E9A-425D-86A3-E6CCAD1D73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7175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F0C3705-D9C0-4C1F-9E43-4B4FC200A298}" type="datetimeFigureOut">
              <a:rPr lang="pl-PL" smtClean="0"/>
              <a:t>18.02.2020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782C54-5E9A-425D-86A3-E6CCAD1D73D8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7048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F0C3705-D9C0-4C1F-9E43-4B4FC200A298}" type="datetimeFigureOut">
              <a:rPr lang="pl-PL" smtClean="0"/>
              <a:t>18.02.2020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782C54-5E9A-425D-86A3-E6CCAD1D73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7753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3705-D9C0-4C1F-9E43-4B4FC200A298}" type="datetimeFigureOut">
              <a:rPr lang="pl-PL" smtClean="0"/>
              <a:t>18.02.2020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2C54-5E9A-425D-86A3-E6CCAD1D73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6757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3705-D9C0-4C1F-9E43-4B4FC200A298}" type="datetimeFigureOut">
              <a:rPr lang="pl-PL" smtClean="0"/>
              <a:t>18.02.2020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2C54-5E9A-425D-86A3-E6CCAD1D73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4701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3705-D9C0-4C1F-9E43-4B4FC200A298}" type="datetimeFigureOut">
              <a:rPr lang="pl-PL" smtClean="0"/>
              <a:t>18.02.2020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2C54-5E9A-425D-86A3-E6CCAD1D73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7050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F0C3705-D9C0-4C1F-9E43-4B4FC200A298}" type="datetimeFigureOut">
              <a:rPr lang="pl-PL" smtClean="0"/>
              <a:t>18.02.2020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782C54-5E9A-425D-86A3-E6CCAD1D73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726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3705-D9C0-4C1F-9E43-4B4FC200A298}" type="datetimeFigureOut">
              <a:rPr lang="pl-PL" smtClean="0"/>
              <a:t>18.02.2020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2C54-5E9A-425D-86A3-E6CCAD1D73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050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F0C3705-D9C0-4C1F-9E43-4B4FC200A298}" type="datetimeFigureOut">
              <a:rPr lang="pl-PL" smtClean="0"/>
              <a:t>18.02.2020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782C54-5E9A-425D-86A3-E6CCAD1D73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550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3705-D9C0-4C1F-9E43-4B4FC200A298}" type="datetimeFigureOut">
              <a:rPr lang="pl-PL" smtClean="0"/>
              <a:t>18.02.2020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2C54-5E9A-425D-86A3-E6CCAD1D73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742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3705-D9C0-4C1F-9E43-4B4FC200A298}" type="datetimeFigureOut">
              <a:rPr lang="pl-PL" smtClean="0"/>
              <a:t>18.02.2020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2C54-5E9A-425D-86A3-E6CCAD1D73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004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3705-D9C0-4C1F-9E43-4B4FC200A298}" type="datetimeFigureOut">
              <a:rPr lang="pl-PL" smtClean="0"/>
              <a:t>18.02.2020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2C54-5E9A-425D-86A3-E6CCAD1D73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581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3705-D9C0-4C1F-9E43-4B4FC200A298}" type="datetimeFigureOut">
              <a:rPr lang="pl-PL" smtClean="0"/>
              <a:t>18.02.2020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2C54-5E9A-425D-86A3-E6CCAD1D73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053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3705-D9C0-4C1F-9E43-4B4FC200A298}" type="datetimeFigureOut">
              <a:rPr lang="pl-PL" smtClean="0"/>
              <a:t>18.02.2020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2C54-5E9A-425D-86A3-E6CCAD1D73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019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3705-D9C0-4C1F-9E43-4B4FC200A298}" type="datetimeFigureOut">
              <a:rPr lang="pl-PL" smtClean="0"/>
              <a:t>18.02.2020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2C54-5E9A-425D-86A3-E6CCAD1D73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314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C3705-D9C0-4C1F-9E43-4B4FC200A298}" type="datetimeFigureOut">
              <a:rPr lang="pl-PL" smtClean="0"/>
              <a:t>18.02.2020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2C54-5E9A-425D-86A3-E6CCAD1D73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069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F86907-D74E-4BDF-B04A-B7FBD5EE32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Polacy na </a:t>
            </a:r>
            <a:r>
              <a:rPr lang="pl-PL" dirty="0" err="1"/>
              <a:t>ukrainie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753DF5-15A7-4346-B0A3-F7CE111457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2461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52AABC-1F7A-4F70-8A41-62F7450AE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pl-PL" dirty="0"/>
              <a:t>Polskie </a:t>
            </a:r>
            <a:r>
              <a:rPr lang="pl-PL" dirty="0" err="1"/>
              <a:t>cmenatrze</a:t>
            </a:r>
            <a:r>
              <a:rPr lang="pl-PL" dirty="0"/>
              <a:t> na </a:t>
            </a:r>
            <a:r>
              <a:rPr lang="pl-PL" dirty="0" err="1"/>
              <a:t>ukrainie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D06933-DD8A-4DCF-A81E-E690736A0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l-PL" sz="1700" dirty="0" err="1"/>
              <a:t>Firlejówka</a:t>
            </a:r>
            <a:r>
              <a:rPr lang="pl-PL" sz="1700" dirty="0"/>
              <a:t>/</a:t>
            </a:r>
            <a:r>
              <a:rPr lang="pl-PL" sz="1700" dirty="0" err="1"/>
              <a:t>Andrijówka</a:t>
            </a:r>
            <a:r>
              <a:rPr lang="pl-PL" sz="1700" dirty="0"/>
              <a:t> – cmentarz wojenny z 1920 roku</a:t>
            </a:r>
          </a:p>
          <a:p>
            <a:pPr>
              <a:lnSpc>
                <a:spcPct val="150000"/>
              </a:lnSpc>
            </a:pPr>
            <a:r>
              <a:rPr lang="pl-PL" sz="1700" dirty="0" err="1"/>
              <a:t>Horpin</a:t>
            </a:r>
            <a:r>
              <a:rPr lang="pl-PL" sz="1700" dirty="0"/>
              <a:t> – cmentarz wojenny z 1920 roku</a:t>
            </a:r>
          </a:p>
          <a:p>
            <a:pPr>
              <a:lnSpc>
                <a:spcPct val="150000"/>
              </a:lnSpc>
            </a:pPr>
            <a:r>
              <a:rPr lang="pl-PL" sz="1700" dirty="0"/>
              <a:t>Lwów – Cmentarz Łyczakowski:</a:t>
            </a:r>
          </a:p>
          <a:p>
            <a:pPr>
              <a:lnSpc>
                <a:spcPct val="150000"/>
              </a:lnSpc>
            </a:pPr>
            <a:r>
              <a:rPr lang="pl-PL" sz="1700" dirty="0"/>
              <a:t>Cmentarz Orląt – groby żołnierzy poległych w walkach o Lwów w latach 1918-1919</a:t>
            </a:r>
          </a:p>
          <a:p>
            <a:pPr>
              <a:lnSpc>
                <a:spcPct val="150000"/>
              </a:lnSpc>
            </a:pPr>
            <a:r>
              <a:rPr lang="pl-PL" sz="1700" dirty="0"/>
              <a:t>Górka Powstańcza – groby powstańców styczniowych 1863/64 r.</a:t>
            </a:r>
          </a:p>
          <a:p>
            <a:pPr>
              <a:lnSpc>
                <a:spcPct val="150000"/>
              </a:lnSpc>
            </a:pPr>
            <a:r>
              <a:rPr lang="pl-PL" sz="1700" dirty="0"/>
              <a:t>Żelazna Kompania – groby powstańców listopadowych 1830/31 r.</a:t>
            </a:r>
          </a:p>
          <a:p>
            <a:pPr>
              <a:lnSpc>
                <a:spcPct val="150000"/>
              </a:lnSpc>
            </a:pPr>
            <a:r>
              <a:rPr lang="pl-PL" sz="1700" dirty="0"/>
              <a:t>Kwatera Orląt – groby żołnierzy poległych w walkach o Lwów i Kresy Wschodnie w latach 1918-1920</a:t>
            </a:r>
          </a:p>
          <a:p>
            <a:pPr>
              <a:lnSpc>
                <a:spcPct val="150000"/>
              </a:lnSpc>
            </a:pPr>
            <a:r>
              <a:rPr lang="pl-PL" sz="1700" dirty="0"/>
              <a:t>Mościska –  kwatera żołnierzy WP poległych pod Lwowem w 1939 roku</a:t>
            </a:r>
          </a:p>
          <a:p>
            <a:pPr>
              <a:lnSpc>
                <a:spcPct val="150000"/>
              </a:lnSpc>
            </a:pPr>
            <a:r>
              <a:rPr lang="pl-PL" sz="1700" dirty="0"/>
              <a:t>Zadwórze – groby żołnierzy WP poległych w 1920 roku.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270031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8896AF-0F0F-4EF1-A0AF-F78C4E8A1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762000"/>
            <a:ext cx="10820398" cy="1295400"/>
          </a:xfrm>
        </p:spPr>
        <p:txBody>
          <a:bodyPr/>
          <a:lstStyle/>
          <a:p>
            <a:pPr algn="ctr"/>
            <a:r>
              <a:rPr lang="pl-PL" dirty="0"/>
              <a:t>Polskie cmentarze na </a:t>
            </a:r>
            <a:r>
              <a:rPr lang="pl-PL" dirty="0" err="1"/>
              <a:t>ukrainie</a:t>
            </a:r>
            <a:r>
              <a:rPr lang="pl-PL" dirty="0"/>
              <a:t> - zdjęcia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6178785-F0E1-4380-B99B-457190684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3" name="Symbol zastępczy obrazu 12" descr="Obraz zawierający zewnętrzne, budynek, stół, stare&#10;&#10;Opis wygenerowany automatycznie">
            <a:extLst>
              <a:ext uri="{FF2B5EF4-FFF2-40B4-BE49-F238E27FC236}">
                <a16:creationId xmlns:a16="http://schemas.microsoft.com/office/drawing/2014/main" id="{50C8CDCD-B84B-4A07-B8F0-FFEF418EC176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1" b="16881"/>
          <a:stretch>
            <a:fillRect/>
          </a:stretch>
        </p:blipFill>
        <p:spPr>
          <a:xfrm>
            <a:off x="688618" y="2362200"/>
            <a:ext cx="3451582" cy="1828800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A3D911A-CD59-4CB8-8010-6A051C5AA790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88618" y="4389880"/>
            <a:ext cx="3451582" cy="1828801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3D43CDF-823B-4334-84C8-BF589C6F3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74263" y="4030824"/>
            <a:ext cx="3448935" cy="842941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6" name="Symbol zastępczy obrazu 15" descr="Obraz zawierający zewnętrzne, trawa, pole, zielony&#10;&#10;Opis wygenerowany automatycznie">
            <a:extLst>
              <a:ext uri="{FF2B5EF4-FFF2-40B4-BE49-F238E27FC236}">
                <a16:creationId xmlns:a16="http://schemas.microsoft.com/office/drawing/2014/main" id="{5AA399AE-A7D6-44EC-9E58-5E32DC93B223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" b="3958"/>
          <a:stretch>
            <a:fillRect/>
          </a:stretch>
        </p:blipFill>
        <p:spPr>
          <a:xfrm>
            <a:off x="4373563" y="2362200"/>
            <a:ext cx="3449637" cy="1828800"/>
          </a:xfrm>
        </p:spPr>
      </p:pic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5DA8F837-6E71-4608-BE80-725CD5997BBC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374264" y="4389881"/>
            <a:ext cx="3448935" cy="182880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BC0F9E6B-6349-47BA-88DB-770E578DB4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" name="Symbol zastępczy obrazu 17" descr="Obraz zawierający trawa, zewnętrzne, płot, ławka&#10;&#10;Opis wygenerowany automatycznie">
            <a:extLst>
              <a:ext uri="{FF2B5EF4-FFF2-40B4-BE49-F238E27FC236}">
                <a16:creationId xmlns:a16="http://schemas.microsoft.com/office/drawing/2014/main" id="{7FD2C096-BC13-4C6A-A6D3-12D2A73D26CE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5" b="3295"/>
          <a:stretch>
            <a:fillRect/>
          </a:stretch>
        </p:blipFill>
        <p:spPr>
          <a:xfrm>
            <a:off x="8050213" y="2362200"/>
            <a:ext cx="3448050" cy="1828800"/>
          </a:xfrm>
        </p:spPr>
      </p:pic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D0219CD2-EC85-457A-862E-F69B427F5697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049731" y="4389879"/>
            <a:ext cx="3452445" cy="1828804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1B9DD357-6529-49F8-B87F-337D541885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4389879"/>
            <a:ext cx="3456470" cy="1828801"/>
          </a:xfrm>
          <a:prstGeom prst="rect">
            <a:avLst/>
          </a:prstGeom>
        </p:spPr>
      </p:pic>
      <p:pic>
        <p:nvPicPr>
          <p:cNvPr id="22" name="Obraz 21" descr="Obraz zawierający budynek, zewnętrzne, stół, park&#10;&#10;Opis wygenerowany automatycznie">
            <a:extLst>
              <a:ext uri="{FF2B5EF4-FFF2-40B4-BE49-F238E27FC236}">
                <a16:creationId xmlns:a16="http://schemas.microsoft.com/office/drawing/2014/main" id="{619BC272-C0EC-40EE-B221-FDD527AE8B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373562" y="4385886"/>
            <a:ext cx="3448935" cy="1835401"/>
          </a:xfrm>
          <a:prstGeom prst="rect">
            <a:avLst/>
          </a:prstGeom>
        </p:spPr>
      </p:pic>
      <p:pic>
        <p:nvPicPr>
          <p:cNvPr id="24" name="Obraz 23" descr="Obraz zawierający budynek, trawa, drzewo, wypełnione&#10;&#10;Opis wygenerowany automatycznie">
            <a:extLst>
              <a:ext uri="{FF2B5EF4-FFF2-40B4-BE49-F238E27FC236}">
                <a16:creationId xmlns:a16="http://schemas.microsoft.com/office/drawing/2014/main" id="{22BCFAD7-418B-4A7F-84D1-DF4D9D8C72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028" y="4385886"/>
            <a:ext cx="3457171" cy="183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9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4A112C-7EE2-4908-8908-3B4D6EDA1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058686"/>
            <a:ext cx="10841182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Dziękuję za uwagę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br>
              <a:rPr lang="pl-PL" dirty="0">
                <a:sym typeface="Wingdings" panose="05000000000000000000" pitchFamily="2" charset="2"/>
              </a:rPr>
            </a:br>
            <a:br>
              <a:rPr lang="pl-PL" dirty="0">
                <a:sym typeface="Wingdings" panose="05000000000000000000" pitchFamily="2" charset="2"/>
              </a:rPr>
            </a:br>
            <a:br>
              <a:rPr lang="pl-PL" dirty="0">
                <a:sym typeface="Wingdings" panose="05000000000000000000" pitchFamily="2" charset="2"/>
              </a:rPr>
            </a:br>
            <a:br>
              <a:rPr lang="pl-PL" dirty="0">
                <a:sym typeface="Wingdings" panose="05000000000000000000" pitchFamily="2" charset="2"/>
              </a:rPr>
            </a:br>
            <a:br>
              <a:rPr lang="pl-PL" dirty="0">
                <a:sym typeface="Wingdings" panose="05000000000000000000" pitchFamily="2" charset="2"/>
              </a:rPr>
            </a:br>
            <a:br>
              <a:rPr lang="pl-PL" dirty="0">
                <a:sym typeface="Wingdings" panose="05000000000000000000" pitchFamily="2" charset="2"/>
              </a:rPr>
            </a:br>
            <a:br>
              <a:rPr lang="pl-PL" dirty="0">
                <a:sym typeface="Wingdings" panose="05000000000000000000" pitchFamily="2" charset="2"/>
              </a:rPr>
            </a:br>
            <a:br>
              <a:rPr lang="pl-PL" dirty="0">
                <a:sym typeface="Wingdings" panose="05000000000000000000" pitchFamily="2" charset="2"/>
              </a:rPr>
            </a:br>
            <a:br>
              <a:rPr lang="pl-PL" dirty="0">
                <a:sym typeface="Wingdings" panose="05000000000000000000" pitchFamily="2" charset="2"/>
              </a:rPr>
            </a:br>
            <a:br>
              <a:rPr lang="pl-PL">
                <a:sym typeface="Wingdings" panose="05000000000000000000" pitchFamily="2" charset="2"/>
              </a:rPr>
            </a:br>
            <a:r>
              <a:rPr lang="pl-PL">
                <a:sym typeface="Wingdings" panose="05000000000000000000" pitchFamily="2" charset="2"/>
              </a:rPr>
              <a:t>							Miłosz </a:t>
            </a:r>
            <a:r>
              <a:rPr lang="pl-PL" dirty="0" err="1">
                <a:sym typeface="Wingdings" panose="05000000000000000000" pitchFamily="2" charset="2"/>
              </a:rPr>
              <a:t>lisowicz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322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2C3D7-04DF-4B67-8C74-86C7415AC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pl-PL" dirty="0"/>
              <a:t>Historia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FEAF3D-CF87-4F44-8874-1BFA4712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Polska ludność zamieszkiwała Ukrainę już od wieków. </a:t>
            </a:r>
          </a:p>
          <a:p>
            <a:r>
              <a:rPr lang="pl-PL" dirty="0"/>
              <a:t>Po rozbiorach oraz po upadku powstania listopadowego i styczniowego ludność polska poddana została represjom – polskie szkoły i instytucje zostały zlikwidowane, a majątki Polaków były konfiskowane.</a:t>
            </a:r>
          </a:p>
        </p:txBody>
      </p:sp>
      <p:pic>
        <p:nvPicPr>
          <p:cNvPr id="5" name="Obraz 4" descr="Obraz zawierający zewnętrzne, zdjęcie, osoba, grupa&#10;&#10;Opis wygenerowany automatycznie">
            <a:extLst>
              <a:ext uri="{FF2B5EF4-FFF2-40B4-BE49-F238E27FC236}">
                <a16:creationId xmlns:a16="http://schemas.microsoft.com/office/drawing/2014/main" id="{322B6A92-74CE-4CA5-9722-BBA88F67D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417" y="4298612"/>
            <a:ext cx="2855166" cy="2057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5880676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1E3805-2E14-4654-84C8-DD8A083F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81012B-928D-43A3-8C79-B3617D3BD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639" y="571033"/>
            <a:ext cx="5816600" cy="4024125"/>
          </a:xfrm>
        </p:spPr>
        <p:txBody>
          <a:bodyPr>
            <a:noAutofit/>
          </a:bodyPr>
          <a:lstStyle/>
          <a:p>
            <a:r>
              <a:rPr lang="pl-PL" dirty="0"/>
              <a:t>Po I wojnie światowej w Ukraińskiej Socjalistycznej Republice Radzieckiej zamieszkiwało ok 650 tysięcy Polaków, którzy zamieszkiwali głownie tereny dawnych kresów I Rzeczypospolitej. W 1925 roku władze sowieckie podjęły próby tworzenia polskich regionów autonomicznych – w obwodzie wołyńskim powstał Polski Rejon Narodowościowy im. Juliana Marchlewskiego na Ukrainie. Życie polonijne kwitło – powstawały polskie szkoły, instytucje społeczne i kulturalne. Od lat 30. Władze sowieckie ograniczały działalność polskich instytucji, z czasem rozpoczęły się masowe represje i deportacje ludności polskiej. W 1935 roku region został ostatecznie zamknięty.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 descr="Obraz zawierający mężczyzna, osoba, zdjęcie, stare&#10;&#10;Opis wygenerowany automatycznie">
            <a:extLst>
              <a:ext uri="{FF2B5EF4-FFF2-40B4-BE49-F238E27FC236}">
                <a16:creationId xmlns:a16="http://schemas.microsoft.com/office/drawing/2014/main" id="{549A2220-D7D1-4854-97C9-972734E95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3" y="2194560"/>
            <a:ext cx="2562913" cy="3598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406BA54-6AA3-4B5F-A046-EBE872CF854E}"/>
              </a:ext>
            </a:extLst>
          </p:cNvPr>
          <p:cNvSpPr txBox="1"/>
          <p:nvPr/>
        </p:nvSpPr>
        <p:spPr>
          <a:xfrm>
            <a:off x="7905403" y="5792653"/>
            <a:ext cx="2913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Julian Marchlewski</a:t>
            </a:r>
          </a:p>
        </p:txBody>
      </p:sp>
    </p:spTree>
    <p:extLst>
      <p:ext uri="{BB962C8B-B14F-4D97-AF65-F5344CB8AC3E}">
        <p14:creationId xmlns:p14="http://schemas.microsoft.com/office/powerpoint/2010/main" val="269499640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83FAC0-2E76-4243-B958-694735BA6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7303EE-7518-4BFE-845C-D26749E45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Na terenach przyłączonych do Ukraińskiej Socjalistycznej Republice Radzieckiej w 1939 roku znajdowało się ok. 2,5 miliona Polaków. Kilkaset tysięcy zostało deportowanych na wschód – głównie na Syberię i do Kazachstanu. Na terenach dzisiejszej Ukrainy powstawały polskie organizacje konspiracyjne m. in. Tajna Organizacja Wojsk w Stanisławowie oraz Orzeł Biały na Wołyniu. Ludność polska narażona była na represje ze strony ukraińskich organizacji niepodległościowych oraz uzbrojonych band chłopów. Wynikiem walk polsko-ukraińskich ok. 100 tysięcy ofiar, głównie kobiet i dzieci, ok. 300 tysiącom udało się uciec na zachód. Do najbardziej krwawych strać doszło na Wołyniu. W latach 1944-48 oraz w 1956 roku z Ukrainy do Polski, na mocy porozumień rządowych, wyjechało ok. miliona Polaków.</a:t>
            </a:r>
          </a:p>
        </p:txBody>
      </p:sp>
    </p:spTree>
    <p:extLst>
      <p:ext uri="{BB962C8B-B14F-4D97-AF65-F5344CB8AC3E}">
        <p14:creationId xmlns:p14="http://schemas.microsoft.com/office/powerpoint/2010/main" val="58555229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CA6C53-1A45-4265-A9E0-4019C71BA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9BD531-0469-4FEB-8A0D-0A469ACB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 końca lat 80. na Ukrainie działo niewiele polonijnych organizacji i stowarzyszeń – władze niechętne były Polakom i ograniczały działalność polonijną. Dziś na Ukrainie działa wiele stowarzyszeń, polskich szkół oraz klas polskojęzycznych w szkołach ukraińskich, a kościoły odprawiają msze w języku polskim. </a:t>
            </a:r>
          </a:p>
        </p:txBody>
      </p:sp>
      <p:pic>
        <p:nvPicPr>
          <p:cNvPr id="5" name="Obraz 4" descr="Obraz zawierający osoba, zewnętrzne, taniec, sport&#10;&#10;Opis wygenerowany automatycznie">
            <a:extLst>
              <a:ext uri="{FF2B5EF4-FFF2-40B4-BE49-F238E27FC236}">
                <a16:creationId xmlns:a16="http://schemas.microsoft.com/office/drawing/2014/main" id="{4FD0FDA9-A98E-410E-8A46-89DD99317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139" y="3722914"/>
            <a:ext cx="3699722" cy="2495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164583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312CAB-55BD-4219-8270-EBC307F45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pl-PL" dirty="0"/>
              <a:t>Polacy i niektóre organizacje polonijne na Ukrainie: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4878D0-EB34-4A5D-A41D-EB00FCAFA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069502"/>
            <a:ext cx="8258695" cy="4464302"/>
          </a:xfrm>
        </p:spPr>
        <p:txBody>
          <a:bodyPr>
            <a:normAutofit fontScale="40000" lnSpcReduction="20000"/>
          </a:bodyPr>
          <a:lstStyle/>
          <a:p>
            <a:r>
              <a:rPr lang="pl-PL" sz="4200" dirty="0"/>
              <a:t>Instytut Polski w Kijowie</a:t>
            </a:r>
          </a:p>
          <a:p>
            <a:endParaRPr lang="pl-PL" sz="4200" dirty="0"/>
          </a:p>
          <a:p>
            <a:r>
              <a:rPr lang="pl-PL" sz="4200" dirty="0"/>
              <a:t>Polsko-Ukraińska Izba Gospodarcza</a:t>
            </a:r>
          </a:p>
          <a:p>
            <a:endParaRPr lang="pl-PL" sz="4200" dirty="0"/>
          </a:p>
          <a:p>
            <a:r>
              <a:rPr lang="pl-PL" sz="4200" dirty="0"/>
              <a:t>Międzynarodowe Stowarzyszenie Przedsiębiorców Polskich na Ukrainie </a:t>
            </a:r>
          </a:p>
          <a:p>
            <a:endParaRPr lang="pl-PL" sz="4200" dirty="0"/>
          </a:p>
          <a:p>
            <a:r>
              <a:rPr lang="pl-PL" sz="4200" dirty="0"/>
              <a:t>Fundacja Współpracy Polsko-Ukraińskiej </a:t>
            </a:r>
          </a:p>
          <a:p>
            <a:endParaRPr lang="pl-PL" sz="3600" dirty="0"/>
          </a:p>
          <a:p>
            <a:r>
              <a:rPr lang="pl-PL" sz="4200" dirty="0"/>
              <a:t>Ośrodek Wołanie z Wołynia </a:t>
            </a:r>
          </a:p>
          <a:p>
            <a:endParaRPr lang="pl-PL" sz="4200" dirty="0"/>
          </a:p>
          <a:p>
            <a:r>
              <a:rPr lang="pl-PL" sz="4200" dirty="0"/>
              <a:t>Wołyń naszych przodków </a:t>
            </a:r>
          </a:p>
          <a:p>
            <a:endParaRPr lang="pl-PL" sz="4200" dirty="0"/>
          </a:p>
          <a:p>
            <a:r>
              <a:rPr lang="pl-PL" sz="4200" dirty="0"/>
              <a:t>Stowarzyszenie "Odrodzenie"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4530817-D28E-4B21-8045-43D5B7420C35}"/>
              </a:ext>
            </a:extLst>
          </p:cNvPr>
          <p:cNvSpPr txBox="1"/>
          <p:nvPr/>
        </p:nvSpPr>
        <p:spPr>
          <a:xfrm>
            <a:off x="6096000" y="2306414"/>
            <a:ext cx="5566756" cy="3799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98996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6EBBFE-12A6-4274-A451-03BA3086D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47747"/>
            <a:ext cx="10724804" cy="129302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68312A-52FD-4BAC-8DFE-9614D1AEE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6442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1700" dirty="0"/>
              <a:t>Lwowski Uniwersytet III Wieku </a:t>
            </a:r>
          </a:p>
          <a:p>
            <a:pPr>
              <a:lnSpc>
                <a:spcPct val="150000"/>
              </a:lnSpc>
            </a:pPr>
            <a:r>
              <a:rPr lang="pl-PL" sz="1700" dirty="0"/>
              <a:t>Kurier Galicyjski</a:t>
            </a:r>
          </a:p>
          <a:p>
            <a:pPr>
              <a:lnSpc>
                <a:spcPct val="150000"/>
              </a:lnSpc>
            </a:pPr>
            <a:r>
              <a:rPr lang="pl-PL" sz="1700" dirty="0"/>
              <a:t>Polski Teatr Ludowy we Lwowie </a:t>
            </a:r>
          </a:p>
          <a:p>
            <a:pPr>
              <a:lnSpc>
                <a:spcPct val="150000"/>
              </a:lnSpc>
            </a:pPr>
            <a:r>
              <a:rPr lang="pl-PL" sz="1700" dirty="0"/>
              <a:t>Radio Lwów </a:t>
            </a:r>
          </a:p>
          <a:p>
            <a:pPr>
              <a:lnSpc>
                <a:spcPct val="150000"/>
              </a:lnSpc>
            </a:pPr>
            <a:r>
              <a:rPr lang="pl-PL" sz="1700" dirty="0"/>
              <a:t>Zespół Pieśni i Tańca "Weseli Lwowiacy" </a:t>
            </a:r>
          </a:p>
          <a:p>
            <a:pPr>
              <a:lnSpc>
                <a:spcPct val="150000"/>
              </a:lnSpc>
            </a:pPr>
            <a:r>
              <a:rPr lang="pl-PL" sz="1700" dirty="0"/>
              <a:t>Towarzystwo Miłośników Lwowa i Kresów Południowo-Wschodnich </a:t>
            </a:r>
          </a:p>
          <a:p>
            <a:pPr>
              <a:lnSpc>
                <a:spcPct val="150000"/>
              </a:lnSpc>
            </a:pPr>
            <a:r>
              <a:rPr lang="pl-PL" sz="1700" dirty="0"/>
              <a:t>Mozaika Berdyczowska</a:t>
            </a:r>
          </a:p>
        </p:txBody>
      </p:sp>
    </p:spTree>
    <p:extLst>
      <p:ext uri="{BB962C8B-B14F-4D97-AF65-F5344CB8AC3E}">
        <p14:creationId xmlns:p14="http://schemas.microsoft.com/office/powerpoint/2010/main" val="84060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BB9568-2E0C-4302-A702-0FB05651E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0A8A9C-C348-4A2B-A66F-00C3856AF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Dom Polski w Żytomierzu </a:t>
            </a:r>
          </a:p>
          <a:p>
            <a:endParaRPr lang="pl-PL" dirty="0"/>
          </a:p>
          <a:p>
            <a:r>
              <a:rPr lang="pl-PL" dirty="0"/>
              <a:t>Związek Polaków na Ukrainie Oddział im. Adama Mickiewicza w Odessie</a:t>
            </a:r>
          </a:p>
          <a:p>
            <a:endParaRPr lang="pl-PL" dirty="0"/>
          </a:p>
          <a:p>
            <a:r>
              <a:rPr lang="pl-PL" dirty="0"/>
              <a:t>Katolicki publiczny magazyn religijny "Credo" </a:t>
            </a:r>
          </a:p>
          <a:p>
            <a:endParaRPr lang="pl-PL" dirty="0"/>
          </a:p>
          <a:p>
            <a:r>
              <a:rPr lang="pl-PL" dirty="0"/>
              <a:t>Centrum Kultury Polskiej i Dialogu Europejskiego </a:t>
            </a:r>
          </a:p>
          <a:p>
            <a:endParaRPr lang="pl-PL" dirty="0"/>
          </a:p>
          <a:p>
            <a:r>
              <a:rPr lang="pl-PL" dirty="0"/>
              <a:t>Towarzystwo Kultury Polskiej „Przyjaźń” w Iwano-</a:t>
            </a:r>
            <a:r>
              <a:rPr lang="pl-PL" dirty="0" err="1"/>
              <a:t>Frankiwsku</a:t>
            </a:r>
            <a:r>
              <a:rPr lang="pl-PL" dirty="0"/>
              <a:t> </a:t>
            </a:r>
          </a:p>
          <a:p>
            <a:endParaRPr lang="pl-PL" dirty="0"/>
          </a:p>
          <a:p>
            <a:r>
              <a:rPr lang="pl-PL" dirty="0"/>
              <a:t>Towarzystwo Kultury Polskiej im. F. Karpińskiego </a:t>
            </a:r>
          </a:p>
          <a:p>
            <a:endParaRPr lang="pl-PL" dirty="0"/>
          </a:p>
          <a:p>
            <a:r>
              <a:rPr lang="pl-PL" dirty="0"/>
              <a:t>Polskie Stowarzyszenie Kulturalno-Oświatowe im. Józefa </a:t>
            </a:r>
            <a:r>
              <a:rPr lang="pl-PL" dirty="0" err="1"/>
              <a:t>Rollego</a:t>
            </a:r>
            <a:r>
              <a:rPr lang="pl-PL" dirty="0"/>
              <a:t> w Kamieńcu Podolskim </a:t>
            </a:r>
          </a:p>
        </p:txBody>
      </p:sp>
    </p:spTree>
    <p:extLst>
      <p:ext uri="{BB962C8B-B14F-4D97-AF65-F5344CB8AC3E}">
        <p14:creationId xmlns:p14="http://schemas.microsoft.com/office/powerpoint/2010/main" val="419504770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68FB7F-08D6-4A1D-A5D6-42D8264AF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FCBB2A-4304-4F39-94B2-D009B34F3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Żytomierski Obwodowy Związek Polaków na Ukrainie </a:t>
            </a:r>
          </a:p>
          <a:p>
            <a:endParaRPr lang="pl-PL" dirty="0"/>
          </a:p>
          <a:p>
            <a:r>
              <a:rPr lang="pl-PL" dirty="0"/>
              <a:t>Towarzystwo Odrodzenia Kultury Polskiej </a:t>
            </a:r>
            <a:r>
              <a:rPr lang="pl-PL" dirty="0" err="1"/>
              <a:t>im.J.Słowackiego</a:t>
            </a:r>
            <a:r>
              <a:rPr lang="pl-PL" dirty="0"/>
              <a:t> w Krzemieńcu </a:t>
            </a:r>
          </a:p>
          <a:p>
            <a:endParaRPr lang="pl-PL" dirty="0"/>
          </a:p>
          <a:p>
            <a:r>
              <a:rPr lang="pl-PL" dirty="0"/>
              <a:t>Towarzystwo Kultury Polskiej Ziemi Lwowskiej - oddział w Mościskach </a:t>
            </a:r>
          </a:p>
          <a:p>
            <a:endParaRPr lang="pl-PL" dirty="0"/>
          </a:p>
          <a:p>
            <a:r>
              <a:rPr lang="pl-PL" dirty="0"/>
              <a:t>Towarzystwo Kultury Polskiej Ziemi Ostrogskiej </a:t>
            </a:r>
          </a:p>
          <a:p>
            <a:endParaRPr lang="pl-PL" dirty="0"/>
          </a:p>
          <a:p>
            <a:r>
              <a:rPr lang="pl-PL" dirty="0"/>
              <a:t>Polskie Towarzystwo Kulturalno-Oświatowe w Tarnopolu </a:t>
            </a:r>
          </a:p>
          <a:p>
            <a:endParaRPr lang="pl-PL" dirty="0"/>
          </a:p>
          <a:p>
            <a:r>
              <a:rPr lang="pl-PL" dirty="0"/>
              <a:t>Towarzystwo Kultury Polskiej miasta Równego im. Władysława Reymonta </a:t>
            </a:r>
          </a:p>
          <a:p>
            <a:endParaRPr lang="pl-PL" dirty="0"/>
          </a:p>
          <a:p>
            <a:r>
              <a:rPr lang="pl-PL" dirty="0"/>
              <a:t>Towarzystwo Kultury Polskiej Ziemi Lwowskiej - Sambor Dom Polski </a:t>
            </a:r>
          </a:p>
        </p:txBody>
      </p:sp>
    </p:spTree>
    <p:extLst>
      <p:ext uri="{BB962C8B-B14F-4D97-AF65-F5344CB8AC3E}">
        <p14:creationId xmlns:p14="http://schemas.microsoft.com/office/powerpoint/2010/main" val="350349035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Para">
  <a:themeElements>
    <a:clrScheme name="Par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Par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584</Words>
  <Application>Microsoft Office PowerPoint</Application>
  <PresentationFormat>Panoramiczny</PresentationFormat>
  <Paragraphs>67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Para</vt:lpstr>
      <vt:lpstr>Polacy na ukrainie</vt:lpstr>
      <vt:lpstr>Historia</vt:lpstr>
      <vt:lpstr>Prezentacja programu PowerPoint</vt:lpstr>
      <vt:lpstr>Prezentacja programu PowerPoint</vt:lpstr>
      <vt:lpstr>Prezentacja programu PowerPoint</vt:lpstr>
      <vt:lpstr>Polacy i niektóre organizacje polonijne na Ukrainie:</vt:lpstr>
      <vt:lpstr>Prezentacja programu PowerPoint</vt:lpstr>
      <vt:lpstr>Prezentacja programu PowerPoint</vt:lpstr>
      <vt:lpstr>Prezentacja programu PowerPoint</vt:lpstr>
      <vt:lpstr>Polskie cmenatrze na ukrainie</vt:lpstr>
      <vt:lpstr>Polskie cmentarze na ukrainie - zdjęcia</vt:lpstr>
      <vt:lpstr>Dziękuję za uwagę                  Miłosz lisowicz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Polacy na ukrainie</dc:title>
  <dc:creator>ASUS</dc:creator>
  <cp:lastModifiedBy>ASUS</cp:lastModifiedBy>
  <cp:revision>6</cp:revision>
  <dcterms:created xsi:type="dcterms:W3CDTF">2020-02-18T15:25:06Z</dcterms:created>
  <dcterms:modified xsi:type="dcterms:W3CDTF">2020-02-18T16:17:22Z</dcterms:modified>
</cp:coreProperties>
</file>